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 id="2147483764" r:id="rId5"/>
  </p:sldMasterIdLst>
  <p:notesMasterIdLst>
    <p:notesMasterId r:id="rId82"/>
  </p:notesMasterIdLst>
  <p:sldIdLst>
    <p:sldId id="346" r:id="rId6"/>
    <p:sldId id="598" r:id="rId7"/>
    <p:sldId id="669" r:id="rId8"/>
    <p:sldId id="658" r:id="rId9"/>
    <p:sldId id="599" r:id="rId10"/>
    <p:sldId id="661" r:id="rId11"/>
    <p:sldId id="595" r:id="rId12"/>
    <p:sldId id="610" r:id="rId13"/>
    <p:sldId id="608" r:id="rId14"/>
    <p:sldId id="609" r:id="rId15"/>
    <p:sldId id="619" r:id="rId16"/>
    <p:sldId id="602" r:id="rId17"/>
    <p:sldId id="590" r:id="rId18"/>
    <p:sldId id="582" r:id="rId19"/>
    <p:sldId id="662" r:id="rId20"/>
    <p:sldId id="620" r:id="rId21"/>
    <p:sldId id="621" r:id="rId22"/>
    <p:sldId id="634" r:id="rId23"/>
    <p:sldId id="616" r:id="rId24"/>
    <p:sldId id="636" r:id="rId25"/>
    <p:sldId id="580" r:id="rId26"/>
    <p:sldId id="581" r:id="rId27"/>
    <p:sldId id="629" r:id="rId28"/>
    <p:sldId id="626" r:id="rId29"/>
    <p:sldId id="622" r:id="rId30"/>
    <p:sldId id="650" r:id="rId31"/>
    <p:sldId id="633" r:id="rId32"/>
    <p:sldId id="632" r:id="rId33"/>
    <p:sldId id="628" r:id="rId34"/>
    <p:sldId id="637" r:id="rId35"/>
    <p:sldId id="660" r:id="rId36"/>
    <p:sldId id="641" r:id="rId37"/>
    <p:sldId id="646" r:id="rId38"/>
    <p:sldId id="642" r:id="rId39"/>
    <p:sldId id="627" r:id="rId40"/>
    <p:sldId id="614" r:id="rId41"/>
    <p:sldId id="585" r:id="rId42"/>
    <p:sldId id="663" r:id="rId43"/>
    <p:sldId id="549" r:id="rId44"/>
    <p:sldId id="550" r:id="rId45"/>
    <p:sldId id="551" r:id="rId46"/>
    <p:sldId id="552" r:id="rId47"/>
    <p:sldId id="553" r:id="rId48"/>
    <p:sldId id="664" r:id="rId49"/>
    <p:sldId id="557" r:id="rId50"/>
    <p:sldId id="651" r:id="rId51"/>
    <p:sldId id="652" r:id="rId52"/>
    <p:sldId id="653" r:id="rId53"/>
    <p:sldId id="654" r:id="rId54"/>
    <p:sldId id="665" r:id="rId55"/>
    <p:sldId id="558" r:id="rId56"/>
    <p:sldId id="579" r:id="rId57"/>
    <p:sldId id="559" r:id="rId58"/>
    <p:sldId id="560" r:id="rId59"/>
    <p:sldId id="561" r:id="rId60"/>
    <p:sldId id="562" r:id="rId61"/>
    <p:sldId id="563" r:id="rId62"/>
    <p:sldId id="564" r:id="rId63"/>
    <p:sldId id="565" r:id="rId64"/>
    <p:sldId id="566" r:id="rId65"/>
    <p:sldId id="567" r:id="rId66"/>
    <p:sldId id="568" r:id="rId67"/>
    <p:sldId id="569" r:id="rId68"/>
    <p:sldId id="666" r:id="rId69"/>
    <p:sldId id="668" r:id="rId70"/>
    <p:sldId id="667" r:id="rId71"/>
    <p:sldId id="611" r:id="rId72"/>
    <p:sldId id="612" r:id="rId73"/>
    <p:sldId id="575" r:id="rId74"/>
    <p:sldId id="576" r:id="rId75"/>
    <p:sldId id="645" r:id="rId76"/>
    <p:sldId id="408" r:id="rId77"/>
    <p:sldId id="520" r:id="rId78"/>
    <p:sldId id="536" r:id="rId79"/>
    <p:sldId id="648" r:id="rId80"/>
    <p:sldId id="534" r:id="rId81"/>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040832-F2A2-6A4F-BE79-6F111F58558E}">
          <p14:sldIdLst>
            <p14:sldId id="346"/>
            <p14:sldId id="598"/>
            <p14:sldId id="669"/>
            <p14:sldId id="658"/>
            <p14:sldId id="599"/>
            <p14:sldId id="661"/>
            <p14:sldId id="595"/>
            <p14:sldId id="610"/>
            <p14:sldId id="608"/>
            <p14:sldId id="609"/>
            <p14:sldId id="619"/>
            <p14:sldId id="602"/>
            <p14:sldId id="590"/>
            <p14:sldId id="582"/>
            <p14:sldId id="662"/>
            <p14:sldId id="620"/>
            <p14:sldId id="621"/>
            <p14:sldId id="634"/>
            <p14:sldId id="616"/>
            <p14:sldId id="636"/>
            <p14:sldId id="580"/>
            <p14:sldId id="581"/>
            <p14:sldId id="629"/>
            <p14:sldId id="626"/>
            <p14:sldId id="622"/>
            <p14:sldId id="650"/>
            <p14:sldId id="633"/>
            <p14:sldId id="632"/>
            <p14:sldId id="628"/>
            <p14:sldId id="637"/>
            <p14:sldId id="660"/>
            <p14:sldId id="641"/>
            <p14:sldId id="646"/>
            <p14:sldId id="642"/>
            <p14:sldId id="627"/>
            <p14:sldId id="614"/>
            <p14:sldId id="585"/>
            <p14:sldId id="663"/>
            <p14:sldId id="549"/>
            <p14:sldId id="550"/>
            <p14:sldId id="551"/>
            <p14:sldId id="552"/>
            <p14:sldId id="553"/>
            <p14:sldId id="664"/>
            <p14:sldId id="557"/>
            <p14:sldId id="651"/>
            <p14:sldId id="652"/>
            <p14:sldId id="653"/>
            <p14:sldId id="654"/>
            <p14:sldId id="665"/>
            <p14:sldId id="558"/>
            <p14:sldId id="579"/>
            <p14:sldId id="559"/>
            <p14:sldId id="560"/>
            <p14:sldId id="561"/>
            <p14:sldId id="562"/>
            <p14:sldId id="563"/>
            <p14:sldId id="564"/>
            <p14:sldId id="565"/>
            <p14:sldId id="566"/>
            <p14:sldId id="567"/>
            <p14:sldId id="568"/>
            <p14:sldId id="569"/>
            <p14:sldId id="666"/>
            <p14:sldId id="668"/>
            <p14:sldId id="667"/>
            <p14:sldId id="611"/>
            <p14:sldId id="612"/>
            <p14:sldId id="575"/>
            <p14:sldId id="576"/>
            <p14:sldId id="645"/>
            <p14:sldId id="408"/>
            <p14:sldId id="520"/>
            <p14:sldId id="536"/>
            <p14:sldId id="648"/>
            <p14:sldId id="534"/>
          </p14:sldIdLst>
        </p14:section>
      </p14:sectionLst>
    </p:ext>
    <p:ext uri="{EFAFB233-063F-42B5-8137-9DF3F51BA10A}">
      <p15:sldGuideLst xmlns:p15="http://schemas.microsoft.com/office/powerpoint/2012/main">
        <p15:guide id="1" orient="horz" pos="836">
          <p15:clr>
            <a:srgbClr val="A4A3A4"/>
          </p15:clr>
        </p15:guide>
        <p15:guide id="2" pos="5474">
          <p15:clr>
            <a:srgbClr val="A4A3A4"/>
          </p15:clr>
        </p15:guide>
        <p15:guide id="3" pos="289">
          <p15:clr>
            <a:srgbClr val="A4A3A4"/>
          </p15:clr>
        </p15:guide>
        <p15:guide id="4" pos="3742">
          <p15:clr>
            <a:srgbClr val="A4A3A4"/>
          </p15:clr>
        </p15:guide>
        <p15:guide id="5" pos="2879">
          <p15:clr>
            <a:srgbClr val="A4A3A4"/>
          </p15:clr>
        </p15:guide>
        <p15:guide id="6" pos="4610">
          <p15:clr>
            <a:srgbClr val="A4A3A4"/>
          </p15:clr>
        </p15:guide>
        <p15:guide id="7" pos="2015">
          <p15:clr>
            <a:srgbClr val="A4A3A4"/>
          </p15:clr>
        </p15:guide>
        <p15:guide id="8" pos="115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E19"/>
    <a:srgbClr val="EFDF11"/>
    <a:srgbClr val="78A22F"/>
    <a:srgbClr val="E2D2BC"/>
    <a:srgbClr val="E8C9A3"/>
    <a:srgbClr val="E1C5C6"/>
    <a:srgbClr val="C4D0E0"/>
    <a:srgbClr val="87909A"/>
    <a:srgbClr val="D8E1C6"/>
    <a:srgbClr val="073F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4" autoAdjust="0"/>
    <p:restoredTop sz="89115" autoAdjust="0"/>
  </p:normalViewPr>
  <p:slideViewPr>
    <p:cSldViewPr snapToGrid="0" snapToObjects="1">
      <p:cViewPr varScale="1">
        <p:scale>
          <a:sx n="87" d="100"/>
          <a:sy n="87" d="100"/>
        </p:scale>
        <p:origin x="318" y="96"/>
      </p:cViewPr>
      <p:guideLst>
        <p:guide orient="horz" pos="836"/>
        <p:guide pos="5474"/>
        <p:guide pos="289"/>
        <p:guide pos="3742"/>
        <p:guide pos="2879"/>
        <p:guide pos="4610"/>
        <p:guide pos="2015"/>
        <p:guide pos="115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6112"/>
    </p:cViewPr>
  </p:sorterViewPr>
  <p:notesViewPr>
    <p:cSldViewPr snapToGrid="0">
      <p:cViewPr varScale="1">
        <p:scale>
          <a:sx n="53" d="100"/>
          <a:sy n="53" d="100"/>
        </p:scale>
        <p:origin x="-2796"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9C6F057-5B2D-42B7-9C64-49D706377A31}" type="datetimeFigureOut">
              <a:rPr lang="en-US" smtClean="0"/>
              <a:pPr/>
              <a:t>12/22/2017</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7F6B2DD-82D8-477A-BC06-F80BE753F332}" type="slidenum">
              <a:rPr lang="en-US" smtClean="0"/>
              <a:pPr/>
              <a:t>‹#›</a:t>
            </a:fld>
            <a:endParaRPr lang="en-US" dirty="0"/>
          </a:p>
        </p:txBody>
      </p:sp>
    </p:spTree>
    <p:extLst>
      <p:ext uri="{BB962C8B-B14F-4D97-AF65-F5344CB8AC3E}">
        <p14:creationId xmlns:p14="http://schemas.microsoft.com/office/powerpoint/2010/main" val="2987987084"/>
      </p:ext>
    </p:extLst>
  </p:cSld>
  <p:clrMap bg1="lt1" tx1="dk1" bg2="lt2" tx2="dk2" accent1="accent1" accent2="accent2" accent3="accent3" accent4="accent4" accent5="accent5" accent6="accent6" hlink="hlink" folHlink="folHlink"/>
  <p:notesStyle>
    <a:lvl1pPr marL="228600" indent="-228600" algn="l" defTabSz="914400" rtl="0" eaLnBrk="1" latinLnBrk="0" hangingPunct="1">
      <a:buFont typeface="+mj-lt"/>
      <a:buAutoNum type="romanUcPeriod"/>
      <a:defRPr sz="1200" kern="1200">
        <a:solidFill>
          <a:schemeClr val="tx1"/>
        </a:solidFill>
        <a:latin typeface="+mn-lt"/>
        <a:ea typeface="+mn-ea"/>
        <a:cs typeface="+mn-cs"/>
      </a:defRPr>
    </a:lvl1pPr>
    <a:lvl2pPr marL="457200" indent="-228600" algn="l" defTabSz="914400" rtl="0" eaLnBrk="1" latinLnBrk="0" hangingPunct="1">
      <a:buFont typeface="+mj-lt"/>
      <a:buAutoNum type="alphaUcPeriod"/>
      <a:defRPr sz="1200" kern="1200" baseline="0">
        <a:solidFill>
          <a:schemeClr val="tx1"/>
        </a:solidFill>
        <a:latin typeface="+mn-lt"/>
        <a:ea typeface="+mn-ea"/>
        <a:cs typeface="+mn-cs"/>
      </a:defRPr>
    </a:lvl2pPr>
    <a:lvl3pPr marL="685800" indent="-228600" algn="l" defTabSz="914400" rtl="0" eaLnBrk="1" latinLnBrk="0" hangingPunct="1">
      <a:buFont typeface="+mj-lt"/>
      <a:buAutoNum type="arabicPeriod"/>
      <a:defRPr sz="1200" kern="1200">
        <a:solidFill>
          <a:schemeClr val="tx1"/>
        </a:solidFill>
        <a:latin typeface="+mn-lt"/>
        <a:ea typeface="+mn-ea"/>
        <a:cs typeface="+mn-cs"/>
      </a:defRPr>
    </a:lvl3pPr>
    <a:lvl4pPr marL="914400" indent="-228600" algn="l" defTabSz="914400" rtl="0" eaLnBrk="1" latinLnBrk="0" hangingPunct="1">
      <a:buFont typeface="+mj-lt"/>
      <a:buAutoNum type="alphaLcPeriod"/>
      <a:defRPr sz="1200" kern="1200">
        <a:solidFill>
          <a:schemeClr val="tx1"/>
        </a:solidFill>
        <a:latin typeface="+mn-lt"/>
        <a:ea typeface="+mn-ea"/>
        <a:cs typeface="+mn-cs"/>
      </a:defRPr>
    </a:lvl4pPr>
    <a:lvl5pPr marL="1200150" indent="-285750" algn="l" defTabSz="914400" rtl="0" eaLnBrk="1" latinLnBrk="0" hangingPunct="1">
      <a:buFont typeface="+mj-lt"/>
      <a:buAutoNum type="romanLcPeriod"/>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926" y="4172858"/>
            <a:ext cx="2038619" cy="714863"/>
          </a:xfrm>
          <a:prstGeom prst="rect">
            <a:avLst/>
          </a:prstGeom>
        </p:spPr>
      </p:pic>
      <p:sp>
        <p:nvSpPr>
          <p:cNvPr id="4" name="Text Placeholder 4"/>
          <p:cNvSpPr>
            <a:spLocks noGrp="1"/>
          </p:cNvSpPr>
          <p:nvPr>
            <p:ph type="body" sz="quarter" idx="10" hasCustomPrompt="1"/>
          </p:nvPr>
        </p:nvSpPr>
        <p:spPr>
          <a:xfrm>
            <a:off x="3120650" y="3429000"/>
            <a:ext cx="5344477" cy="1179576"/>
          </a:xfrm>
          <a:prstGeom prst="rect">
            <a:avLst/>
          </a:prstGeom>
        </p:spPr>
        <p:txBody>
          <a:bodyPr wrap="square" anchor="b">
            <a:noAutofit/>
          </a:bodyPr>
          <a:lstStyle>
            <a:lvl1pPr marL="0" algn="l">
              <a:buFontTx/>
              <a:buNone/>
              <a:defRPr sz="2000" b="1" baseline="0">
                <a:solidFill>
                  <a:schemeClr val="tx1"/>
                </a:solidFill>
                <a:latin typeface="Arial"/>
                <a:cs typeface="Arial"/>
              </a:defRPr>
            </a:lvl1pPr>
          </a:lstStyle>
          <a:p>
            <a:pPr lvl="0"/>
            <a:r>
              <a:rPr lang="en-US" dirty="0"/>
              <a:t>Presentation Title Here</a:t>
            </a:r>
          </a:p>
        </p:txBody>
      </p:sp>
      <p:sp>
        <p:nvSpPr>
          <p:cNvPr id="5" name="Text Placeholder 6"/>
          <p:cNvSpPr>
            <a:spLocks noGrp="1"/>
          </p:cNvSpPr>
          <p:nvPr>
            <p:ph type="body" sz="quarter" idx="11" hasCustomPrompt="1"/>
          </p:nvPr>
        </p:nvSpPr>
        <p:spPr>
          <a:xfrm>
            <a:off x="3120650" y="4581409"/>
            <a:ext cx="5344477" cy="369332"/>
          </a:xfrm>
          <a:prstGeom prst="rect">
            <a:avLst/>
          </a:prstGeom>
        </p:spPr>
        <p:txBody>
          <a:bodyPr wrap="square">
            <a:noAutofit/>
          </a:bodyPr>
          <a:lstStyle>
            <a:lvl1pPr marL="0">
              <a:spcBef>
                <a:spcPts val="0"/>
              </a:spcBef>
              <a:buNone/>
              <a:defRPr sz="1800">
                <a:solidFill>
                  <a:srgbClr val="000000"/>
                </a:solidFill>
                <a:latin typeface="Arial"/>
                <a:cs typeface="Arial"/>
              </a:defRPr>
            </a:lvl1pPr>
            <a:lvl3pPr>
              <a:buNone/>
              <a:defRPr/>
            </a:lvl3pPr>
          </a:lstStyle>
          <a:p>
            <a:pPr lvl="0"/>
            <a:r>
              <a:rPr lang="en-US" dirty="0"/>
              <a:t>Presenter’s Name</a:t>
            </a:r>
          </a:p>
        </p:txBody>
      </p:sp>
      <p:sp>
        <p:nvSpPr>
          <p:cNvPr id="6" name="Text Placeholder 9"/>
          <p:cNvSpPr>
            <a:spLocks noGrp="1"/>
          </p:cNvSpPr>
          <p:nvPr>
            <p:ph type="body" sz="quarter" idx="12" hasCustomPrompt="1"/>
          </p:nvPr>
        </p:nvSpPr>
        <p:spPr>
          <a:xfrm>
            <a:off x="3120650" y="5272605"/>
            <a:ext cx="5344477" cy="276999"/>
          </a:xfrm>
          <a:prstGeom prst="rect">
            <a:avLst/>
          </a:prstGeom>
        </p:spPr>
        <p:txBody>
          <a:bodyPr wrap="square">
            <a:noAutofit/>
          </a:bodyPr>
          <a:lstStyle>
            <a:lvl1pPr marL="0">
              <a:spcBef>
                <a:spcPts val="0"/>
              </a:spcBef>
              <a:buNone/>
              <a:defRPr sz="1200" baseline="0">
                <a:solidFill>
                  <a:srgbClr val="000000"/>
                </a:solidFill>
                <a:latin typeface="Arial"/>
                <a:cs typeface="Arial"/>
              </a:defRPr>
            </a:lvl1pPr>
          </a:lstStyle>
          <a:p>
            <a:pPr lvl="0"/>
            <a:r>
              <a:rPr lang="en-US" dirty="0"/>
              <a:t>Date</a:t>
            </a:r>
          </a:p>
        </p:txBody>
      </p:sp>
      <p:sp>
        <p:nvSpPr>
          <p:cNvPr id="7" name="Text Placeholder 13"/>
          <p:cNvSpPr>
            <a:spLocks noGrp="1"/>
          </p:cNvSpPr>
          <p:nvPr>
            <p:ph type="body" sz="quarter" idx="13" hasCustomPrompt="1"/>
          </p:nvPr>
        </p:nvSpPr>
        <p:spPr>
          <a:xfrm>
            <a:off x="3120650" y="4913196"/>
            <a:ext cx="5344477" cy="369332"/>
          </a:xfrm>
          <a:prstGeom prst="rect">
            <a:avLst/>
          </a:prstGeom>
        </p:spPr>
        <p:txBody>
          <a:bodyPr wrap="square">
            <a:noAutofit/>
          </a:bodyPr>
          <a:lstStyle>
            <a:lvl1pPr marL="0">
              <a:spcBef>
                <a:spcPts val="0"/>
              </a:spcBef>
              <a:buNone/>
              <a:defRPr sz="1600">
                <a:solidFill>
                  <a:srgbClr val="000000"/>
                </a:solidFill>
                <a:latin typeface="Arial"/>
              </a:defRPr>
            </a:lvl1pPr>
          </a:lstStyle>
          <a:p>
            <a:pPr lvl="0"/>
            <a:r>
              <a:rPr lang="en-US" dirty="0"/>
              <a:t>Presenter’s Title</a:t>
            </a:r>
          </a:p>
        </p:txBody>
      </p:sp>
    </p:spTree>
    <p:extLst>
      <p:ext uri="{BB962C8B-B14F-4D97-AF65-F5344CB8AC3E}">
        <p14:creationId xmlns:p14="http://schemas.microsoft.com/office/powerpoint/2010/main" val="1570097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ructured Writing Basic">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274638"/>
            <a:ext cx="6679253" cy="787029"/>
          </a:xfrm>
          <a:prstGeom prst="rect">
            <a:avLst/>
          </a:prstGeom>
        </p:spPr>
        <p:txBody>
          <a:bodyPr vert="horz" lIns="0" rIns="0"/>
          <a:lstStyle>
            <a:lvl1pPr algn="l">
              <a:defRPr sz="1600"/>
            </a:lvl1pPr>
          </a:lstStyle>
          <a:p>
            <a:r>
              <a:rPr lang="en-US" dirty="0"/>
              <a:t>Click to edit headline</a:t>
            </a:r>
          </a:p>
        </p:txBody>
      </p:sp>
      <p:sp>
        <p:nvSpPr>
          <p:cNvPr id="5" name="Text Placeholder 4"/>
          <p:cNvSpPr>
            <a:spLocks noGrp="1"/>
          </p:cNvSpPr>
          <p:nvPr>
            <p:ph type="body" sz="quarter" idx="10" hasCustomPrompt="1"/>
          </p:nvPr>
        </p:nvSpPr>
        <p:spPr>
          <a:xfrm>
            <a:off x="458788" y="0"/>
            <a:ext cx="6670945" cy="249046"/>
          </a:xfrm>
          <a:prstGeom prst="rect">
            <a:avLst/>
          </a:prstGeom>
        </p:spPr>
        <p:txBody>
          <a:bodyPr vert="horz" lIns="0" rIns="0" anchor="ctr"/>
          <a:lstStyle>
            <a:lvl1pPr marL="0" indent="0">
              <a:buNone/>
              <a:defRPr sz="800" baseline="0">
                <a:solidFill>
                  <a:schemeClr val="bg1">
                    <a:lumMod val="50000"/>
                  </a:schemeClr>
                </a:solidFill>
              </a:defRPr>
            </a:lvl1pPr>
          </a:lstStyle>
          <a:p>
            <a:pPr lvl="0"/>
            <a:r>
              <a:rPr lang="en-US" dirty="0"/>
              <a:t>Click to edit breadcrumb …</a:t>
            </a:r>
          </a:p>
        </p:txBody>
      </p:sp>
      <p:sp>
        <p:nvSpPr>
          <p:cNvPr id="7" name="Content Placeholder 6"/>
          <p:cNvSpPr>
            <a:spLocks noGrp="1"/>
          </p:cNvSpPr>
          <p:nvPr>
            <p:ph sz="quarter" idx="11"/>
          </p:nvPr>
        </p:nvSpPr>
        <p:spPr>
          <a:xfrm>
            <a:off x="458789" y="1437597"/>
            <a:ext cx="5483224" cy="4777859"/>
          </a:xfrm>
          <a:prstGeom prst="rect">
            <a:avLst/>
          </a:prstGeom>
        </p:spPr>
        <p:txBody>
          <a:bodyPr vert="horz" lIns="0"/>
          <a:lstStyle>
            <a:lvl1pPr marL="174625" indent="-174625">
              <a:defRPr sz="1400"/>
            </a:lvl1pPr>
            <a:lvl2pPr marL="403225" indent="-228600">
              <a:defRPr sz="1400"/>
            </a:lvl2pPr>
            <a:lvl3pPr marL="571500" indent="-168275">
              <a:defRPr sz="1400"/>
            </a:lvl3pPr>
            <a:lvl4pPr marL="800100" indent="-228600">
              <a:defRPr sz="1400"/>
            </a:lvl4pPr>
            <a:lvl5pPr marL="1028700" indent="-22860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2"/>
          </p:nvPr>
        </p:nvSpPr>
        <p:spPr/>
        <p:txBody>
          <a:bodyPr/>
          <a:lstStyle/>
          <a:p>
            <a:fld id="{683C1CBD-EB39-3B4F-AAE1-E199D214A975}" type="datetimeFigureOut">
              <a:rPr lang="en-US" smtClean="0"/>
              <a:pPr/>
              <a:t>12/22/2017</a:t>
            </a:fld>
            <a:endParaRPr lang="en-US" dirty="0"/>
          </a:p>
        </p:txBody>
      </p:sp>
    </p:spTree>
    <p:extLst>
      <p:ext uri="{BB962C8B-B14F-4D97-AF65-F5344CB8AC3E}">
        <p14:creationId xmlns:p14="http://schemas.microsoft.com/office/powerpoint/2010/main" val="222616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403336" cy="1033153"/>
          </a:xfrm>
          <a:prstGeom prst="rect">
            <a:avLst/>
          </a:prstGeom>
        </p:spPr>
        <p:txBody>
          <a:bodyPr anchor="ctr">
            <a:normAutofit/>
          </a:bodyPr>
          <a:lstStyle>
            <a:lvl1pPr algn="l">
              <a:defRPr sz="2800" b="0">
                <a:latin typeface="Calibri" panose="020F0502020204030204" pitchFamily="34" charset="0"/>
                <a:cs typeface="Calibri" panose="020F0502020204030204" pitchFamily="34" charset="0"/>
              </a:defRPr>
            </a:lvl1pPr>
          </a:lstStyle>
          <a:p>
            <a:r>
              <a:rPr lang="en-US" dirty="0"/>
              <a:t>Title and Content Placeholder</a:t>
            </a:r>
          </a:p>
        </p:txBody>
      </p:sp>
      <p:sp>
        <p:nvSpPr>
          <p:cNvPr id="3" name="Content Placeholder 2"/>
          <p:cNvSpPr>
            <a:spLocks noGrp="1"/>
          </p:cNvSpPr>
          <p:nvPr>
            <p:ph idx="1"/>
          </p:nvPr>
        </p:nvSpPr>
        <p:spPr>
          <a:xfrm>
            <a:off x="457200" y="1151906"/>
            <a:ext cx="8403336" cy="5237019"/>
          </a:xfrm>
          <a:prstGeom prst="rect">
            <a:avLst/>
          </a:prstGeom>
        </p:spPr>
        <p:txBody>
          <a:bodyPr>
            <a:normAutofit/>
          </a:bodyPr>
          <a:lstStyle>
            <a:lvl1pPr>
              <a:spcBef>
                <a:spcPts val="600"/>
              </a:spcBef>
              <a:buClr>
                <a:schemeClr val="tx2"/>
              </a:buClr>
              <a:defRPr sz="2000">
                <a:solidFill>
                  <a:srgbClr val="00539B"/>
                </a:solidFill>
                <a:latin typeface="Arial"/>
                <a:cs typeface="Arial"/>
              </a:defRPr>
            </a:lvl1pPr>
            <a:lvl2pPr>
              <a:spcBef>
                <a:spcPts val="600"/>
              </a:spcBef>
              <a:buClr>
                <a:schemeClr val="tx2"/>
              </a:buClr>
              <a:defRPr sz="1800">
                <a:latin typeface="Arial"/>
                <a:cs typeface="Arial"/>
              </a:defRPr>
            </a:lvl2pPr>
            <a:lvl3pPr>
              <a:spcBef>
                <a:spcPts val="600"/>
              </a:spcBef>
              <a:buClr>
                <a:schemeClr val="tx2"/>
              </a:buClr>
              <a:defRPr sz="1600">
                <a:latin typeface="Arial"/>
                <a:cs typeface="Arial"/>
              </a:defRPr>
            </a:lvl3pPr>
            <a:lvl4pPr>
              <a:spcBef>
                <a:spcPts val="600"/>
              </a:spcBef>
              <a:buClr>
                <a:schemeClr val="tx2"/>
              </a:buClr>
              <a:defRPr sz="1400">
                <a:latin typeface="Arial"/>
                <a:cs typeface="Arial"/>
              </a:defRPr>
            </a:lvl4pPr>
            <a:lvl5pPr>
              <a:spcBef>
                <a:spcPts val="600"/>
              </a:spcBef>
              <a:buClr>
                <a:schemeClr val="tx2"/>
              </a:buClr>
              <a:defRPr sz="12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6692630" cy="1182848"/>
          </a:xfrm>
          <a:prstGeom prst="rect">
            <a:avLst/>
          </a:prstGeom>
        </p:spPr>
        <p:txBody>
          <a:bodyPr anchor="ctr">
            <a:normAutofit/>
          </a:bodyPr>
          <a:lstStyle>
            <a:lvl1pPr algn="l">
              <a:defRPr sz="2200">
                <a:latin typeface="Arial"/>
                <a:cs typeface="Arial"/>
              </a:defRPr>
            </a:lvl1pPr>
          </a:lstStyle>
          <a:p>
            <a:r>
              <a:rPr lang="en-US" dirty="0"/>
              <a:t>Title Only Option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6692630" cy="1182848"/>
          </a:xfrm>
          <a:prstGeom prst="rect">
            <a:avLst/>
          </a:prstGeom>
        </p:spPr>
        <p:txBody>
          <a:bodyPr anchor="ctr">
            <a:normAutofit/>
          </a:bodyPr>
          <a:lstStyle>
            <a:lvl1pPr algn="l">
              <a:defRPr sz="2200">
                <a:latin typeface="Arial"/>
                <a:cs typeface="Arial"/>
              </a:defRPr>
            </a:lvl1pPr>
          </a:lstStyle>
          <a:p>
            <a:r>
              <a:rPr lang="en-US" dirty="0"/>
              <a:t>Title and Two-column Placeholders</a:t>
            </a:r>
          </a:p>
        </p:txBody>
      </p:sp>
      <p:sp>
        <p:nvSpPr>
          <p:cNvPr id="4" name="Content Placeholder 3"/>
          <p:cNvSpPr>
            <a:spLocks noGrp="1"/>
          </p:cNvSpPr>
          <p:nvPr>
            <p:ph sz="half" idx="2"/>
          </p:nvPr>
        </p:nvSpPr>
        <p:spPr>
          <a:xfrm>
            <a:off x="457200" y="1453896"/>
            <a:ext cx="4040188" cy="4825880"/>
          </a:xfrm>
          <a:prstGeom prst="rect">
            <a:avLst/>
          </a:prstGeom>
        </p:spPr>
        <p:txBody>
          <a:bodyPr>
            <a:normAutofit/>
          </a:bodyPr>
          <a:lstStyle>
            <a:lvl1pPr>
              <a:spcBef>
                <a:spcPts val="600"/>
              </a:spcBef>
              <a:buClr>
                <a:schemeClr val="tx2"/>
              </a:buClr>
              <a:defRPr sz="2000">
                <a:solidFill>
                  <a:srgbClr val="00539B"/>
                </a:solidFill>
                <a:latin typeface="Arial"/>
                <a:cs typeface="Arial"/>
              </a:defRPr>
            </a:lvl1pPr>
            <a:lvl2pPr>
              <a:spcBef>
                <a:spcPts val="600"/>
              </a:spcBef>
              <a:buClr>
                <a:schemeClr val="tx2"/>
              </a:buClr>
              <a:defRPr sz="1800">
                <a:latin typeface="Arial"/>
                <a:cs typeface="Arial"/>
              </a:defRPr>
            </a:lvl2pPr>
            <a:lvl3pPr>
              <a:spcBef>
                <a:spcPts val="600"/>
              </a:spcBef>
              <a:buClr>
                <a:schemeClr val="tx2"/>
              </a:buClr>
              <a:defRPr sz="1600">
                <a:latin typeface="Arial"/>
                <a:cs typeface="Arial"/>
              </a:defRPr>
            </a:lvl3pPr>
            <a:lvl4pPr>
              <a:spcBef>
                <a:spcPts val="600"/>
              </a:spcBef>
              <a:buClr>
                <a:schemeClr val="tx2"/>
              </a:buClr>
              <a:defRPr sz="1400">
                <a:latin typeface="Arial"/>
                <a:cs typeface="Arial"/>
              </a:defRPr>
            </a:lvl4pPr>
            <a:lvl5pPr>
              <a:spcBef>
                <a:spcPts val="600"/>
              </a:spcBef>
              <a:buClr>
                <a:schemeClr val="tx2"/>
              </a:buClr>
              <a:defRPr sz="12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5025" y="1453896"/>
            <a:ext cx="4041775" cy="4825880"/>
          </a:xfrm>
          <a:prstGeom prst="rect">
            <a:avLst/>
          </a:prstGeom>
        </p:spPr>
        <p:txBody>
          <a:bodyPr>
            <a:normAutofit/>
          </a:bodyPr>
          <a:lstStyle>
            <a:lvl1pPr>
              <a:spcBef>
                <a:spcPts val="600"/>
              </a:spcBef>
              <a:buClr>
                <a:schemeClr val="tx2"/>
              </a:buClr>
              <a:defRPr sz="2000">
                <a:solidFill>
                  <a:srgbClr val="00539B"/>
                </a:solidFill>
                <a:latin typeface="Arial"/>
                <a:cs typeface="Arial"/>
              </a:defRPr>
            </a:lvl1pPr>
            <a:lvl2pPr>
              <a:spcBef>
                <a:spcPts val="600"/>
              </a:spcBef>
              <a:buClr>
                <a:schemeClr val="tx2"/>
              </a:buClr>
              <a:defRPr sz="1800">
                <a:latin typeface="Arial"/>
                <a:cs typeface="Arial"/>
              </a:defRPr>
            </a:lvl2pPr>
            <a:lvl3pPr>
              <a:spcBef>
                <a:spcPts val="600"/>
              </a:spcBef>
              <a:buClr>
                <a:schemeClr val="tx2"/>
              </a:buClr>
              <a:defRPr sz="1600">
                <a:latin typeface="Arial"/>
                <a:cs typeface="Arial"/>
              </a:defRPr>
            </a:lvl3pPr>
            <a:lvl4pPr>
              <a:spcBef>
                <a:spcPts val="600"/>
              </a:spcBef>
              <a:buClr>
                <a:schemeClr val="tx2"/>
              </a:buClr>
              <a:defRPr sz="1400">
                <a:latin typeface="Arial"/>
                <a:cs typeface="Arial"/>
              </a:defRPr>
            </a:lvl4pPr>
            <a:lvl5pPr>
              <a:spcBef>
                <a:spcPts val="600"/>
              </a:spcBef>
              <a:buClr>
                <a:schemeClr val="tx2"/>
              </a:buClr>
              <a:defRPr sz="12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hart and 2 Bottom Content">
    <p:spTree>
      <p:nvGrpSpPr>
        <p:cNvPr id="1" name=""/>
        <p:cNvGrpSpPr/>
        <p:nvPr/>
      </p:nvGrpSpPr>
      <p:grpSpPr>
        <a:xfrm>
          <a:off x="0" y="0"/>
          <a:ext cx="0" cy="0"/>
          <a:chOff x="0" y="0"/>
          <a:chExt cx="0" cy="0"/>
        </a:xfrm>
      </p:grpSpPr>
      <p:sp>
        <p:nvSpPr>
          <p:cNvPr id="3" name="Chart Placeholder 3"/>
          <p:cNvSpPr>
            <a:spLocks noGrp="1"/>
          </p:cNvSpPr>
          <p:nvPr>
            <p:ph type="chart" sz="quarter" idx="10"/>
          </p:nvPr>
        </p:nvSpPr>
        <p:spPr>
          <a:xfrm>
            <a:off x="457200" y="1453895"/>
            <a:ext cx="4040188" cy="2889504"/>
          </a:xfrm>
          <a:prstGeom prst="rect">
            <a:avLst/>
          </a:prstGeom>
        </p:spPr>
        <p:txBody>
          <a:bodyPr/>
          <a:lstStyle>
            <a:lvl1pPr>
              <a:spcBef>
                <a:spcPts val="600"/>
              </a:spcBef>
              <a:buClr>
                <a:schemeClr val="accent1"/>
              </a:buClr>
              <a:defRPr lang="en-US" sz="2000" kern="1200" dirty="0" smtClean="0">
                <a:solidFill>
                  <a:schemeClr val="tx1"/>
                </a:solidFill>
                <a:latin typeface="Arial"/>
                <a:ea typeface="+mn-ea"/>
                <a:cs typeface="Arial"/>
              </a:defRPr>
            </a:lvl1pPr>
          </a:lstStyle>
          <a:p>
            <a:endParaRPr lang="en-US" dirty="0"/>
          </a:p>
        </p:txBody>
      </p:sp>
      <p:sp>
        <p:nvSpPr>
          <p:cNvPr id="4" name="Chart Placeholder 3"/>
          <p:cNvSpPr>
            <a:spLocks noGrp="1"/>
          </p:cNvSpPr>
          <p:nvPr>
            <p:ph type="chart" sz="quarter" idx="11"/>
          </p:nvPr>
        </p:nvSpPr>
        <p:spPr>
          <a:xfrm>
            <a:off x="4649788" y="1453895"/>
            <a:ext cx="4040188" cy="2889504"/>
          </a:xfrm>
          <a:prstGeom prst="rect">
            <a:avLst/>
          </a:prstGeom>
        </p:spPr>
        <p:txBody>
          <a:bodyPr/>
          <a:lstStyle>
            <a:lvl1pPr marL="342900" indent="-342900" algn="l" defTabSz="457200" rtl="0" eaLnBrk="1" latinLnBrk="0" hangingPunct="1">
              <a:spcBef>
                <a:spcPts val="600"/>
              </a:spcBef>
              <a:buClr>
                <a:schemeClr val="accent1"/>
              </a:buClr>
              <a:buFont typeface="Arial"/>
              <a:buChar char="•"/>
              <a:defRPr lang="en-US" sz="2000" kern="1200" dirty="0" smtClean="0">
                <a:solidFill>
                  <a:schemeClr val="tx1"/>
                </a:solidFill>
                <a:latin typeface="Arial"/>
                <a:ea typeface="+mn-ea"/>
                <a:cs typeface="Arial"/>
              </a:defRPr>
            </a:lvl1pPr>
          </a:lstStyle>
          <a:p>
            <a:endParaRPr lang="en-US" dirty="0"/>
          </a:p>
        </p:txBody>
      </p:sp>
      <p:sp>
        <p:nvSpPr>
          <p:cNvPr id="5" name="Title 1"/>
          <p:cNvSpPr>
            <a:spLocks noGrp="1"/>
          </p:cNvSpPr>
          <p:nvPr>
            <p:ph type="title" hasCustomPrompt="1"/>
          </p:nvPr>
        </p:nvSpPr>
        <p:spPr>
          <a:xfrm>
            <a:off x="457200" y="0"/>
            <a:ext cx="6692630" cy="1182848"/>
          </a:xfrm>
          <a:prstGeom prst="rect">
            <a:avLst/>
          </a:prstGeom>
        </p:spPr>
        <p:txBody>
          <a:bodyPr anchor="ctr">
            <a:normAutofit/>
          </a:bodyPr>
          <a:lstStyle>
            <a:lvl1pPr algn="l" defTabSz="457200" rtl="0" eaLnBrk="1" latinLnBrk="0" hangingPunct="1">
              <a:spcBef>
                <a:spcPct val="0"/>
              </a:spcBef>
              <a:buNone/>
              <a:defRPr lang="en-US" sz="2200" kern="1200" baseline="0" dirty="0">
                <a:solidFill>
                  <a:schemeClr val="tx1"/>
                </a:solidFill>
                <a:latin typeface="Arial"/>
                <a:ea typeface="+mj-ea"/>
                <a:cs typeface="Arial"/>
              </a:defRPr>
            </a:lvl1pPr>
          </a:lstStyle>
          <a:p>
            <a:r>
              <a:rPr lang="en-US" dirty="0"/>
              <a:t>2 Chart Column Placeholders with 2 Bottom Content Column Placeholders</a:t>
            </a:r>
          </a:p>
        </p:txBody>
      </p:sp>
      <p:sp>
        <p:nvSpPr>
          <p:cNvPr id="6" name="Content Placeholder 3"/>
          <p:cNvSpPr>
            <a:spLocks noGrp="1"/>
          </p:cNvSpPr>
          <p:nvPr>
            <p:ph sz="half" idx="2"/>
          </p:nvPr>
        </p:nvSpPr>
        <p:spPr>
          <a:xfrm>
            <a:off x="457200" y="4462272"/>
            <a:ext cx="4040188" cy="1764792"/>
          </a:xfrm>
          <a:prstGeom prst="rect">
            <a:avLst/>
          </a:prstGeom>
        </p:spPr>
        <p:txBody>
          <a:bodyPr>
            <a:normAutofit/>
          </a:bodyPr>
          <a:lstStyle>
            <a:lvl1pPr>
              <a:spcBef>
                <a:spcPts val="600"/>
              </a:spcBef>
              <a:buClr>
                <a:schemeClr val="tx2"/>
              </a:buClr>
              <a:defRPr sz="2000">
                <a:solidFill>
                  <a:srgbClr val="00539B"/>
                </a:solidFill>
                <a:latin typeface="Arial"/>
                <a:cs typeface="Arial"/>
              </a:defRPr>
            </a:lvl1pPr>
            <a:lvl2pPr>
              <a:spcBef>
                <a:spcPts val="600"/>
              </a:spcBef>
              <a:buClr>
                <a:schemeClr val="tx2"/>
              </a:buClr>
              <a:defRPr sz="1800">
                <a:latin typeface="Arial"/>
                <a:cs typeface="Arial"/>
              </a:defRPr>
            </a:lvl2pPr>
            <a:lvl3pPr>
              <a:spcBef>
                <a:spcPts val="600"/>
              </a:spcBef>
              <a:buClr>
                <a:schemeClr val="tx2"/>
              </a:buClr>
              <a:defRPr sz="1600">
                <a:latin typeface="Arial"/>
                <a:cs typeface="Arial"/>
              </a:defRPr>
            </a:lvl3pPr>
            <a:lvl4pPr>
              <a:spcBef>
                <a:spcPts val="600"/>
              </a:spcBef>
              <a:buClr>
                <a:schemeClr val="tx2"/>
              </a:buClr>
              <a:defRPr sz="1400">
                <a:latin typeface="Arial"/>
                <a:cs typeface="Arial"/>
              </a:defRPr>
            </a:lvl4pPr>
            <a:lvl5pPr>
              <a:spcBef>
                <a:spcPts val="600"/>
              </a:spcBef>
              <a:buClr>
                <a:schemeClr val="tx2"/>
              </a:buClr>
              <a:defRPr sz="12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p:cNvSpPr>
            <a:spLocks noGrp="1"/>
          </p:cNvSpPr>
          <p:nvPr>
            <p:ph sz="quarter" idx="4"/>
          </p:nvPr>
        </p:nvSpPr>
        <p:spPr>
          <a:xfrm>
            <a:off x="4645025" y="4462272"/>
            <a:ext cx="4041775" cy="1764792"/>
          </a:xfrm>
          <a:prstGeom prst="rect">
            <a:avLst/>
          </a:prstGeom>
        </p:spPr>
        <p:txBody>
          <a:bodyPr>
            <a:normAutofit/>
          </a:bodyPr>
          <a:lstStyle>
            <a:lvl1pPr>
              <a:spcBef>
                <a:spcPts val="600"/>
              </a:spcBef>
              <a:buClr>
                <a:schemeClr val="tx2"/>
              </a:buClr>
              <a:defRPr sz="2000">
                <a:solidFill>
                  <a:srgbClr val="00539B"/>
                </a:solidFill>
                <a:latin typeface="Arial"/>
                <a:cs typeface="Arial"/>
              </a:defRPr>
            </a:lvl1pPr>
            <a:lvl2pPr>
              <a:spcBef>
                <a:spcPts val="600"/>
              </a:spcBef>
              <a:buClr>
                <a:schemeClr val="tx2"/>
              </a:buClr>
              <a:defRPr sz="1800">
                <a:latin typeface="Arial"/>
                <a:cs typeface="Arial"/>
              </a:defRPr>
            </a:lvl2pPr>
            <a:lvl3pPr>
              <a:spcBef>
                <a:spcPts val="600"/>
              </a:spcBef>
              <a:buClr>
                <a:schemeClr val="tx2"/>
              </a:buClr>
              <a:defRPr sz="1600">
                <a:latin typeface="Arial"/>
                <a:cs typeface="Arial"/>
              </a:defRPr>
            </a:lvl3pPr>
            <a:lvl4pPr>
              <a:spcBef>
                <a:spcPts val="600"/>
              </a:spcBef>
              <a:buClr>
                <a:schemeClr val="tx2"/>
              </a:buClr>
              <a:defRPr sz="1400">
                <a:latin typeface="Arial"/>
                <a:cs typeface="Arial"/>
              </a:defRPr>
            </a:lvl4pPr>
            <a:lvl5pPr>
              <a:spcBef>
                <a:spcPts val="600"/>
              </a:spcBef>
              <a:buClr>
                <a:schemeClr val="tx2"/>
              </a:buClr>
              <a:defRPr sz="12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3120650" y="1600200"/>
            <a:ext cx="5344477" cy="1179576"/>
          </a:xfrm>
          <a:prstGeom prst="rect">
            <a:avLst/>
          </a:prstGeom>
        </p:spPr>
        <p:txBody>
          <a:bodyPr wrap="square" anchor="b">
            <a:noAutofit/>
          </a:bodyPr>
          <a:lstStyle>
            <a:lvl1pPr marL="0" algn="l">
              <a:buFontTx/>
              <a:buNone/>
              <a:defRPr sz="2000" b="1" baseline="0">
                <a:solidFill>
                  <a:schemeClr val="tx1"/>
                </a:solidFill>
                <a:latin typeface="Arial"/>
                <a:cs typeface="Arial"/>
              </a:defRPr>
            </a:lvl1pPr>
          </a:lstStyle>
          <a:p>
            <a:pPr lvl="0"/>
            <a:r>
              <a:rPr lang="en-US" dirty="0"/>
              <a:t>Presentation Title Here</a:t>
            </a:r>
          </a:p>
        </p:txBody>
      </p:sp>
      <p:sp>
        <p:nvSpPr>
          <p:cNvPr id="5" name="Text Placeholder 6"/>
          <p:cNvSpPr>
            <a:spLocks noGrp="1"/>
          </p:cNvSpPr>
          <p:nvPr>
            <p:ph type="body" sz="quarter" idx="11" hasCustomPrompt="1"/>
          </p:nvPr>
        </p:nvSpPr>
        <p:spPr>
          <a:xfrm>
            <a:off x="3120650" y="4374575"/>
            <a:ext cx="5344477" cy="369332"/>
          </a:xfrm>
          <a:prstGeom prst="rect">
            <a:avLst/>
          </a:prstGeom>
        </p:spPr>
        <p:txBody>
          <a:bodyPr wrap="square">
            <a:noAutofit/>
          </a:bodyPr>
          <a:lstStyle>
            <a:lvl1pPr marL="0">
              <a:spcBef>
                <a:spcPts val="0"/>
              </a:spcBef>
              <a:buNone/>
              <a:defRPr sz="1800">
                <a:solidFill>
                  <a:srgbClr val="000000"/>
                </a:solidFill>
                <a:latin typeface="Arial"/>
                <a:cs typeface="Arial"/>
              </a:defRPr>
            </a:lvl1pPr>
            <a:lvl3pPr>
              <a:buNone/>
              <a:defRPr/>
            </a:lvl3pPr>
          </a:lstStyle>
          <a:p>
            <a:pPr lvl="0"/>
            <a:r>
              <a:rPr lang="en-US" dirty="0"/>
              <a:t>Presenter’s Name</a:t>
            </a:r>
          </a:p>
        </p:txBody>
      </p:sp>
      <p:sp>
        <p:nvSpPr>
          <p:cNvPr id="7" name="Text Placeholder 13"/>
          <p:cNvSpPr>
            <a:spLocks noGrp="1"/>
          </p:cNvSpPr>
          <p:nvPr>
            <p:ph type="body" sz="quarter" idx="13" hasCustomPrompt="1"/>
          </p:nvPr>
        </p:nvSpPr>
        <p:spPr>
          <a:xfrm>
            <a:off x="3120650" y="4913196"/>
            <a:ext cx="5344477" cy="369332"/>
          </a:xfrm>
          <a:prstGeom prst="rect">
            <a:avLst/>
          </a:prstGeom>
        </p:spPr>
        <p:txBody>
          <a:bodyPr wrap="square">
            <a:noAutofit/>
          </a:bodyPr>
          <a:lstStyle>
            <a:lvl1pPr marL="0">
              <a:spcBef>
                <a:spcPts val="0"/>
              </a:spcBef>
              <a:buNone/>
              <a:defRPr sz="1600">
                <a:solidFill>
                  <a:srgbClr val="000000"/>
                </a:solidFill>
                <a:latin typeface="Arial"/>
              </a:defRPr>
            </a:lvl1pPr>
          </a:lstStyle>
          <a:p>
            <a:pPr lvl="0"/>
            <a:r>
              <a:rPr lang="en-US" dirty="0"/>
              <a:t>Presenter’s Title</a:t>
            </a:r>
          </a:p>
        </p:txBody>
      </p:sp>
    </p:spTree>
    <p:extLst>
      <p:ext uri="{BB962C8B-B14F-4D97-AF65-F5344CB8AC3E}">
        <p14:creationId xmlns:p14="http://schemas.microsoft.com/office/powerpoint/2010/main" val="3498941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3C1CBD-EB39-3B4F-AAE1-E199D214A975}" type="datetimeFigureOut">
              <a:rPr lang="en-US" smtClean="0"/>
              <a:pPr/>
              <a:t>12/22/2017</a:t>
            </a:fld>
            <a:endParaRPr lang="en-US" dirty="0"/>
          </a:p>
        </p:txBody>
      </p:sp>
    </p:spTree>
    <p:extLst>
      <p:ext uri="{BB962C8B-B14F-4D97-AF65-F5344CB8AC3E}">
        <p14:creationId xmlns:p14="http://schemas.microsoft.com/office/powerpoint/2010/main" val="313273977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fld id="{7833D423-1AF1-834E-9872-B89043DD564D}" type="slidenum">
              <a:rPr kumimoji="0" lang="en-US" sz="1000"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000000"/>
              </a:solidFill>
              <a:effectLst/>
              <a:uLnTx/>
              <a:uFillTx/>
              <a:latin typeface="Arial"/>
              <a:ea typeface="+mn-ea"/>
              <a:cs typeface="Arial"/>
            </a:endParaRP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kumimoji="0" lang="en-US" sz="1000" b="0" i="0" u="none" strike="noStrike" cap="none" spc="0" normalizeH="0" baseline="0" smtClean="0">
                <a:ln>
                  <a:noFill/>
                </a:ln>
                <a:solidFill>
                  <a:srgbClr val="000000"/>
                </a:solidFill>
                <a:effectLst/>
                <a:uLnTx/>
                <a:uFillTx/>
                <a:latin typeface="Arial"/>
                <a:cs typeface="Arial"/>
              </a:defRPr>
            </a:lvl1pPr>
          </a:lstStyle>
          <a:p>
            <a:fld id="{683C1CBD-EB39-3B4F-AAE1-E199D214A975}" type="datetimeFigureOut">
              <a:rPr lang="en-US" smtClean="0"/>
              <a:pPr/>
              <a:t>12/22/2017</a:t>
            </a:fld>
            <a:endParaRPr lang="en-US" dirty="0"/>
          </a:p>
        </p:txBody>
      </p:sp>
    </p:spTree>
  </p:cSld>
  <p:clrMap bg1="lt1" tx1="dk1" bg2="lt2" tx2="dk2" accent1="accent1" accent2="accent2" accent3="accent3" accent4="accent4" accent5="accent5" accent6="accent6" hlink="hlink" folHlink="folHlink"/>
  <p:sldLayoutIdLst>
    <p:sldLayoutId id="2147483997" r:id="rId1"/>
    <p:sldLayoutId id="2147483765" r:id="rId2"/>
    <p:sldLayoutId id="2147483782" r:id="rId3"/>
    <p:sldLayoutId id="2147483768" r:id="rId4"/>
    <p:sldLayoutId id="2147483789" r:id="rId5"/>
    <p:sldLayoutId id="2147484003" r:id="rId6"/>
    <p:sldLayoutId id="2147484006"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4.jpe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martinfowler.com/bliki/BranchByAbstraction.html"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www.jetbrains.com/resharper/features/code_refactoring.html" TargetMode="External"/><Relationship Id="rId2" Type="http://schemas.openxmlformats.org/officeDocument/2006/relationships/hyperlink" Target="https://www.jetbrains.com/resharper/features/" TargetMode="Externa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hyperlink" Target="http://www.industriallogic.com/wp-content/uploads/2005/09/smellstorefactorings.pdf" TargetMode="External"/><Relationship Id="rId3" Type="http://schemas.openxmlformats.org/officeDocument/2006/relationships/hyperlink" Target="http://www.refactoring.guru/" TargetMode="External"/><Relationship Id="rId7" Type="http://schemas.openxmlformats.org/officeDocument/2006/relationships/hyperlink" Target="http://www.pluralsight.com/courses/writing-clean-code-humans" TargetMode="External"/><Relationship Id="rId2" Type="http://schemas.openxmlformats.org/officeDocument/2006/relationships/hyperlink" Target="http://www.sourcemaking.com/" TargetMode="External"/><Relationship Id="rId1" Type="http://schemas.openxmlformats.org/officeDocument/2006/relationships/slideLayout" Target="../slideLayouts/slideLayout3.xml"/><Relationship Id="rId6" Type="http://schemas.openxmlformats.org/officeDocument/2006/relationships/hyperlink" Target="http://www.pluralsight.com/courses/understanding-eliminating-technical-debt" TargetMode="External"/><Relationship Id="rId5" Type="http://schemas.openxmlformats.org/officeDocument/2006/relationships/hyperlink" Target="http://www.pluralsight.com/courses/refactoring-fundamentals" TargetMode="External"/><Relationship Id="rId4" Type="http://schemas.openxmlformats.org/officeDocument/2006/relationships/hyperlink" Target="http://refactoring.com/catalog/"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elearning.industriallogic.com/gh/submit?Action=PageAction&amp;album=recognizingSmells&amp;path=recognizingSmells/technicalDebt/technicalDebtMismanagement&amp;devLanguage=Jav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176270" y="1311007"/>
            <a:ext cx="8868578" cy="2581472"/>
          </a:xfrm>
          <a:prstGeom prst="rect">
            <a:avLst/>
          </a:prstGeom>
          <a:effectLst>
            <a:outerShdw blurRad="50800" dist="38100" dir="2700000" algn="tl" rotWithShape="0">
              <a:prstClr val="black">
                <a:alpha val="40000"/>
              </a:prstClr>
            </a:outerShdw>
          </a:effectLst>
        </p:spPr>
        <p:txBody>
          <a:bodyPr anchor="ctr"/>
          <a:lstStyle/>
          <a:p>
            <a:pPr algn="ctr"/>
            <a:r>
              <a:rPr lang="en-US" sz="4400" dirty="0">
                <a:latin typeface="Calibri" panose="020F0502020204030204" pitchFamily="34" charset="0"/>
                <a:cs typeface="Calibri" panose="020F0502020204030204" pitchFamily="34" charset="0"/>
              </a:rPr>
              <a:t>Agile Development Best Practices:</a:t>
            </a:r>
          </a:p>
          <a:p>
            <a:pPr algn="ctr"/>
            <a:r>
              <a:rPr lang="en-US" sz="4400" dirty="0">
                <a:latin typeface="Calibri" panose="020F0502020204030204" pitchFamily="34" charset="0"/>
                <a:cs typeface="Calibri" panose="020F0502020204030204" pitchFamily="34" charset="0"/>
              </a:rPr>
              <a:t> Code Smells and Refactoring </a:t>
            </a:r>
          </a:p>
        </p:txBody>
      </p:sp>
      <p:sp>
        <p:nvSpPr>
          <p:cNvPr id="2" name="Text Placeholder 1"/>
          <p:cNvSpPr>
            <a:spLocks noGrp="1"/>
          </p:cNvSpPr>
          <p:nvPr>
            <p:ph type="body" sz="quarter" idx="11"/>
          </p:nvPr>
        </p:nvSpPr>
        <p:spPr>
          <a:prstGeom prst="rect">
            <a:avLst/>
          </a:prstGeom>
        </p:spPr>
        <p:txBody>
          <a:bodyPr/>
          <a:lstStyle/>
          <a:p>
            <a:r>
              <a:rPr lang="en-US" dirty="0"/>
              <a:t>Darryl </a:t>
            </a:r>
            <a:r>
              <a:rPr lang="en-US" dirty="0" err="1"/>
              <a:t>Gebert</a:t>
            </a:r>
            <a:endParaRPr lang="en-US" dirty="0"/>
          </a:p>
        </p:txBody>
      </p:sp>
      <p:sp>
        <p:nvSpPr>
          <p:cNvPr id="5" name="Text Placeholder 4"/>
          <p:cNvSpPr>
            <a:spLocks noGrp="1"/>
          </p:cNvSpPr>
          <p:nvPr>
            <p:ph type="body" sz="quarter" idx="13"/>
          </p:nvPr>
        </p:nvSpPr>
        <p:spPr>
          <a:xfrm>
            <a:off x="3120650" y="4913196"/>
            <a:ext cx="5344477" cy="369332"/>
          </a:xfrm>
        </p:spPr>
        <p:txBody>
          <a:bodyPr/>
          <a:lstStyle/>
          <a:p>
            <a:r>
              <a:rPr lang="en-US" sz="1400" b="1" dirty="0"/>
              <a:t>Solutions Architect</a:t>
            </a:r>
          </a:p>
        </p:txBody>
      </p:sp>
    </p:spTree>
    <p:extLst>
      <p:ext uri="{BB962C8B-B14F-4D97-AF65-F5344CB8AC3E}">
        <p14:creationId xmlns:p14="http://schemas.microsoft.com/office/powerpoint/2010/main" val="3999018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Code</a:t>
            </a:r>
          </a:p>
        </p:txBody>
      </p:sp>
      <p:sp>
        <p:nvSpPr>
          <p:cNvPr id="3" name="Content Placeholder 2"/>
          <p:cNvSpPr>
            <a:spLocks noGrp="1"/>
          </p:cNvSpPr>
          <p:nvPr>
            <p:ph idx="1"/>
          </p:nvPr>
        </p:nvSpPr>
        <p:spPr>
          <a:xfrm>
            <a:off x="5181599" y="1453896"/>
            <a:ext cx="3459861" cy="1089277"/>
          </a:xfrm>
        </p:spPr>
        <p:txBody>
          <a:bodyPr>
            <a:normAutofit/>
          </a:bodyPr>
          <a:lstStyle/>
          <a:p>
            <a:pPr marL="0" indent="0">
              <a:buNone/>
            </a:pPr>
            <a:r>
              <a:rPr lang="en-US" b="1" dirty="0"/>
              <a:t>20% </a:t>
            </a:r>
          </a:p>
          <a:p>
            <a:pPr marL="0" indent="0">
              <a:buNone/>
            </a:pPr>
            <a:r>
              <a:rPr lang="en-US" dirty="0"/>
              <a:t>Write New Code</a:t>
            </a:r>
          </a:p>
        </p:txBody>
      </p:sp>
      <p:pic>
        <p:nvPicPr>
          <p:cNvPr id="2052" name="Picture 4" descr="http://3.bp.blogspot.com/-M8BQLay_plk/Ub0ps0QLNXI/AAAAAAAAC8s/ekCcn2n8Ffc/s1600/tip-of-the-iceberg-glacier-2048x20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1484060"/>
            <a:ext cx="3745165" cy="394519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508499" y="2447924"/>
            <a:ext cx="3930651"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5162521" y="2778205"/>
            <a:ext cx="3459861" cy="2765345"/>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b="1" dirty="0"/>
              <a:t>80%</a:t>
            </a:r>
            <a:r>
              <a:rPr lang="en-US" dirty="0"/>
              <a:t> </a:t>
            </a:r>
          </a:p>
          <a:p>
            <a:pPr marL="0" indent="0">
              <a:buNone/>
            </a:pPr>
            <a:r>
              <a:rPr lang="en-US" dirty="0"/>
              <a:t>Read Code to:</a:t>
            </a:r>
          </a:p>
          <a:p>
            <a:pPr marL="0" indent="0">
              <a:buNone/>
            </a:pPr>
            <a:r>
              <a:rPr lang="en-US" dirty="0"/>
              <a:t>	- fix bugs</a:t>
            </a:r>
          </a:p>
          <a:p>
            <a:pPr marL="0" indent="0">
              <a:buNone/>
            </a:pPr>
            <a:r>
              <a:rPr lang="en-US" dirty="0"/>
              <a:t>	- optimize</a:t>
            </a:r>
          </a:p>
          <a:p>
            <a:pPr marL="0" indent="0">
              <a:buNone/>
            </a:pPr>
            <a:r>
              <a:rPr lang="en-US" dirty="0"/>
              <a:t>	- </a:t>
            </a:r>
            <a:r>
              <a:rPr lang="en-US" dirty="0" err="1"/>
              <a:t>etc</a:t>
            </a:r>
            <a:endParaRPr lang="en-US" dirty="0"/>
          </a:p>
        </p:txBody>
      </p:sp>
    </p:spTree>
    <p:extLst>
      <p:ext uri="{BB962C8B-B14F-4D97-AF65-F5344CB8AC3E}">
        <p14:creationId xmlns:p14="http://schemas.microsoft.com/office/powerpoint/2010/main" val="71631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of Software Maintenance</a:t>
            </a:r>
          </a:p>
        </p:txBody>
      </p:sp>
      <p:sp>
        <p:nvSpPr>
          <p:cNvPr id="3" name="Content Placeholder 2"/>
          <p:cNvSpPr>
            <a:spLocks noGrp="1"/>
          </p:cNvSpPr>
          <p:nvPr>
            <p:ph idx="1"/>
          </p:nvPr>
        </p:nvSpPr>
        <p:spPr>
          <a:xfrm>
            <a:off x="342900" y="2446877"/>
            <a:ext cx="4752975" cy="3327654"/>
          </a:xfrm>
        </p:spPr>
        <p:txBody>
          <a:bodyPr/>
          <a:lstStyle/>
          <a:p>
            <a:r>
              <a:rPr lang="en-US" b="1" dirty="0">
                <a:solidFill>
                  <a:srgbClr val="C00000"/>
                </a:solidFill>
              </a:rPr>
              <a:t>50% of the cost of software maintenance </a:t>
            </a:r>
            <a:r>
              <a:rPr lang="en-US" dirty="0"/>
              <a:t>is spent trying to understand the existing code base. (Gartner)</a:t>
            </a:r>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548" y="1718632"/>
            <a:ext cx="4003988" cy="2597570"/>
          </a:xfrm>
          <a:prstGeom prst="rect">
            <a:avLst/>
          </a:prstGeom>
        </p:spPr>
      </p:pic>
    </p:spTree>
    <p:extLst>
      <p:ext uri="{BB962C8B-B14F-4D97-AF65-F5344CB8AC3E}">
        <p14:creationId xmlns:p14="http://schemas.microsoft.com/office/powerpoint/2010/main" val="27272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Good OO Programming</a:t>
            </a:r>
          </a:p>
        </p:txBody>
      </p:sp>
      <p:sp>
        <p:nvSpPr>
          <p:cNvPr id="3" name="Content Placeholder 2"/>
          <p:cNvSpPr>
            <a:spLocks noGrp="1"/>
          </p:cNvSpPr>
          <p:nvPr>
            <p:ph idx="1"/>
          </p:nvPr>
        </p:nvSpPr>
        <p:spPr>
          <a:xfrm>
            <a:off x="457200" y="1190847"/>
            <a:ext cx="8403336" cy="2243469"/>
          </a:xfrm>
        </p:spPr>
        <p:txBody>
          <a:bodyPr>
            <a:normAutofit/>
          </a:bodyPr>
          <a:lstStyle/>
          <a:p>
            <a:pPr marL="457200" indent="-457200">
              <a:buFont typeface="+mj-lt"/>
              <a:buAutoNum type="arabicPeriod"/>
            </a:pPr>
            <a:r>
              <a:rPr lang="en-US" dirty="0"/>
              <a:t>KISS Design principle</a:t>
            </a:r>
          </a:p>
          <a:p>
            <a:pPr lvl="1"/>
            <a:r>
              <a:rPr lang="en-US" dirty="0"/>
              <a:t>Simplicity is key</a:t>
            </a:r>
          </a:p>
          <a:p>
            <a:pPr lvl="1"/>
            <a:r>
              <a:rPr lang="en-US" dirty="0"/>
              <a:t>Avoid unnecessary complexity and over-engineering.</a:t>
            </a:r>
          </a:p>
          <a:p>
            <a:pPr lvl="1"/>
            <a:endParaRPr lang="en-US" dirty="0"/>
          </a:p>
          <a:p>
            <a:pPr lvl="1"/>
            <a:endParaRPr lang="en-US" dirty="0"/>
          </a:p>
          <a:p>
            <a:pPr marL="457200" indent="-457200">
              <a:buFont typeface="+mj-lt"/>
              <a:buAutoNum type="arabicPeriod"/>
            </a:pPr>
            <a:r>
              <a:rPr lang="en-US" dirty="0"/>
              <a:t>  </a:t>
            </a:r>
          </a:p>
          <a:p>
            <a:pPr lvl="1"/>
            <a:endParaRPr lang="en-US" dirty="0"/>
          </a:p>
          <a:p>
            <a:pPr lvl="1"/>
            <a:endParaRPr lang="en-US" dirty="0"/>
          </a:p>
        </p:txBody>
      </p:sp>
      <p:sp>
        <p:nvSpPr>
          <p:cNvPr id="4" name="TextBox 3"/>
          <p:cNvSpPr txBox="1"/>
          <p:nvPr/>
        </p:nvSpPr>
        <p:spPr>
          <a:xfrm>
            <a:off x="1094819" y="2863646"/>
            <a:ext cx="719492" cy="2766463"/>
          </a:xfrm>
          <a:prstGeom prst="rect">
            <a:avLst/>
          </a:prstGeom>
          <a:solidFill>
            <a:schemeClr val="tx1"/>
          </a:solidFill>
        </p:spPr>
        <p:txBody>
          <a:bodyPr vert="wordArtVert" wrap="none" rtlCol="0">
            <a:spAutoFit/>
          </a:bodyPr>
          <a:lstStyle/>
          <a:p>
            <a:r>
              <a:rPr lang="en-US" sz="3200" b="1" dirty="0">
                <a:solidFill>
                  <a:schemeClr val="bg1"/>
                </a:solidFill>
                <a:latin typeface="Arial" pitchFamily="34" charset="0"/>
                <a:cs typeface="Arial" pitchFamily="34" charset="0"/>
              </a:rPr>
              <a:t>SOLID</a:t>
            </a:r>
          </a:p>
        </p:txBody>
      </p:sp>
      <p:sp>
        <p:nvSpPr>
          <p:cNvPr id="5" name="Content Placeholder 2"/>
          <p:cNvSpPr txBox="1">
            <a:spLocks/>
          </p:cNvSpPr>
          <p:nvPr/>
        </p:nvSpPr>
        <p:spPr>
          <a:xfrm>
            <a:off x="457201" y="2944028"/>
            <a:ext cx="447472" cy="1513039"/>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startAt="2"/>
            </a:pPr>
            <a:endParaRPr lang="en-US" dirty="0"/>
          </a:p>
        </p:txBody>
      </p:sp>
      <p:sp>
        <p:nvSpPr>
          <p:cNvPr id="6" name="Content Placeholder 2"/>
          <p:cNvSpPr txBox="1">
            <a:spLocks/>
          </p:cNvSpPr>
          <p:nvPr/>
        </p:nvSpPr>
        <p:spPr>
          <a:xfrm>
            <a:off x="1749839" y="2951261"/>
            <a:ext cx="5069602" cy="2806779"/>
          </a:xfrm>
          <a:prstGeom prst="rect">
            <a:avLst/>
          </a:prstGeom>
        </p:spPr>
        <p:txBody>
          <a:bodyPr>
            <a:normAutofit fontScale="62500" lnSpcReduction="20000"/>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nSpc>
                <a:spcPct val="120000"/>
              </a:lnSpc>
              <a:spcAft>
                <a:spcPts val="600"/>
              </a:spcAft>
              <a:buNone/>
            </a:pPr>
            <a:r>
              <a:rPr lang="en-US" sz="4000" b="1" dirty="0"/>
              <a:t>S</a:t>
            </a:r>
            <a:r>
              <a:rPr lang="en-US" sz="4000" dirty="0"/>
              <a:t>ingle </a:t>
            </a:r>
            <a:r>
              <a:rPr lang="en-US" sz="3800" dirty="0"/>
              <a:t>Responsibility</a:t>
            </a:r>
            <a:r>
              <a:rPr lang="en-US" sz="4000" dirty="0"/>
              <a:t> Principle</a:t>
            </a:r>
          </a:p>
          <a:p>
            <a:pPr marL="457200" lvl="1" indent="0">
              <a:lnSpc>
                <a:spcPct val="120000"/>
              </a:lnSpc>
              <a:spcAft>
                <a:spcPts val="600"/>
              </a:spcAft>
              <a:buNone/>
            </a:pPr>
            <a:r>
              <a:rPr lang="en-US" sz="4000" b="1" dirty="0"/>
              <a:t>O</a:t>
            </a:r>
            <a:r>
              <a:rPr lang="en-US" sz="4000" dirty="0"/>
              <a:t>pen/</a:t>
            </a:r>
            <a:r>
              <a:rPr lang="en-US" sz="3800" dirty="0">
                <a:latin typeface="+mn-lt"/>
              </a:rPr>
              <a:t>Closed</a:t>
            </a:r>
            <a:r>
              <a:rPr lang="en-US" sz="4000" dirty="0"/>
              <a:t> Principle</a:t>
            </a:r>
          </a:p>
          <a:p>
            <a:pPr marL="457200" lvl="1" indent="0">
              <a:lnSpc>
                <a:spcPct val="120000"/>
              </a:lnSpc>
              <a:spcAft>
                <a:spcPts val="600"/>
              </a:spcAft>
              <a:buNone/>
            </a:pPr>
            <a:r>
              <a:rPr lang="en-US" sz="4000" b="1" dirty="0" err="1"/>
              <a:t>L</a:t>
            </a:r>
            <a:r>
              <a:rPr lang="en-US" sz="4000" dirty="0" err="1"/>
              <a:t>iskov</a:t>
            </a:r>
            <a:r>
              <a:rPr lang="en-US" sz="4000" dirty="0"/>
              <a:t> Substitution Principle</a:t>
            </a:r>
          </a:p>
          <a:p>
            <a:pPr marL="457200" lvl="1" indent="0">
              <a:lnSpc>
                <a:spcPct val="120000"/>
              </a:lnSpc>
              <a:spcAft>
                <a:spcPts val="600"/>
              </a:spcAft>
              <a:buNone/>
            </a:pPr>
            <a:r>
              <a:rPr lang="en-US" sz="4000" b="1" dirty="0"/>
              <a:t>I</a:t>
            </a:r>
            <a:r>
              <a:rPr lang="en-US" sz="4000" dirty="0"/>
              <a:t>nterface Segregation Principle</a:t>
            </a:r>
          </a:p>
          <a:p>
            <a:pPr marL="457200" lvl="1" indent="0">
              <a:lnSpc>
                <a:spcPct val="120000"/>
              </a:lnSpc>
              <a:spcAft>
                <a:spcPts val="600"/>
              </a:spcAft>
              <a:buNone/>
            </a:pPr>
            <a:r>
              <a:rPr lang="en-US" sz="4000" b="1" dirty="0"/>
              <a:t>D</a:t>
            </a:r>
            <a:r>
              <a:rPr lang="en-US" sz="4000" dirty="0"/>
              <a:t>ependency Principle</a:t>
            </a:r>
          </a:p>
          <a:p>
            <a:pPr lvl="1">
              <a:lnSpc>
                <a:spcPct val="120000"/>
              </a:lnSpc>
              <a:spcAft>
                <a:spcPts val="600"/>
              </a:spcAft>
            </a:pPr>
            <a:endParaRPr lang="en-US" dirty="0"/>
          </a:p>
        </p:txBody>
      </p:sp>
    </p:spTree>
    <p:extLst>
      <p:ext uri="{BB962C8B-B14F-4D97-AF65-F5344CB8AC3E}">
        <p14:creationId xmlns:p14="http://schemas.microsoft.com/office/powerpoint/2010/main" val="251932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748" y="0"/>
            <a:ext cx="6772354" cy="1182848"/>
          </a:xfrm>
        </p:spPr>
        <p:txBody>
          <a:bodyPr/>
          <a:lstStyle/>
          <a:p>
            <a:r>
              <a:rPr lang="en-US" dirty="0"/>
              <a:t>Best OO and Agile Development Practices</a:t>
            </a:r>
          </a:p>
        </p:txBody>
      </p:sp>
      <p:sp>
        <p:nvSpPr>
          <p:cNvPr id="3" name="Content Placeholder 2"/>
          <p:cNvSpPr>
            <a:spLocks noGrp="1"/>
          </p:cNvSpPr>
          <p:nvPr>
            <p:ph idx="1"/>
          </p:nvPr>
        </p:nvSpPr>
        <p:spPr>
          <a:xfrm>
            <a:off x="457200" y="1453896"/>
            <a:ext cx="3487271" cy="4839328"/>
          </a:xfrm>
        </p:spPr>
        <p:txBody>
          <a:bodyPr>
            <a:normAutofit/>
          </a:bodyPr>
          <a:lstStyle/>
          <a:p>
            <a:r>
              <a:rPr lang="en-US" dirty="0"/>
              <a:t>SOLID principles</a:t>
            </a:r>
          </a:p>
          <a:p>
            <a:endParaRPr lang="en-US" dirty="0"/>
          </a:p>
          <a:p>
            <a:r>
              <a:rPr lang="en-US" dirty="0"/>
              <a:t>OO Principles</a:t>
            </a:r>
          </a:p>
          <a:p>
            <a:pPr lvl="1"/>
            <a:r>
              <a:rPr lang="en-US" dirty="0"/>
              <a:t>Encapsulation</a:t>
            </a:r>
          </a:p>
          <a:p>
            <a:pPr lvl="1"/>
            <a:r>
              <a:rPr lang="en-US" dirty="0"/>
              <a:t>Polymorphism</a:t>
            </a:r>
          </a:p>
          <a:p>
            <a:pPr lvl="1"/>
            <a:r>
              <a:rPr lang="en-US" dirty="0"/>
              <a:t>Abstraction</a:t>
            </a:r>
          </a:p>
          <a:p>
            <a:pPr lvl="1"/>
            <a:r>
              <a:rPr lang="en-US" dirty="0"/>
              <a:t>Inheritance</a:t>
            </a:r>
          </a:p>
          <a:p>
            <a:endParaRPr lang="en-US" dirty="0"/>
          </a:p>
          <a:p>
            <a:r>
              <a:rPr lang="en-US" dirty="0"/>
              <a:t>Design Patterns</a:t>
            </a:r>
          </a:p>
          <a:p>
            <a:endParaRPr lang="en-US" dirty="0"/>
          </a:p>
          <a:p>
            <a:r>
              <a:rPr lang="en-US" dirty="0"/>
              <a:t>GRASP (General Responsibility Assignment Software Patterns)</a:t>
            </a:r>
          </a:p>
          <a:p>
            <a:endParaRPr lang="en-US" dirty="0"/>
          </a:p>
        </p:txBody>
      </p:sp>
      <p:pic>
        <p:nvPicPr>
          <p:cNvPr id="2050" name="Picture 2" descr="http://rasan.net/wp-content/uploads/Design-Patterns-Elements-of-Reusable-Object-Oriented-Softwa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283" y="1495523"/>
            <a:ext cx="1094335" cy="13637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cx.images-amazon.com/images/I/51MQLdzKZU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8143" y="1495524"/>
            <a:ext cx="1023806" cy="13783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artinfowler.com/books/r2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283" y="3121874"/>
            <a:ext cx="1094335" cy="14263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foohack.com/blog/wp-content/uploads/2008/01/refactoring.thumbnai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7092" y="3121875"/>
            <a:ext cx="1061956" cy="1363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data:image/jpeg;base64,/9j/4AAQSkZJRgABAQAAAQABAAD/2wCEAAkGBxQSEhQUEhIUFRQXFBQVFBQWFBQUFxcUFBUWFxQUFxUYHCggGBolHBQVITEhJSkrLi4uFx8zODMsNygtLisBCgoKDg0OFxAQGiwlHCQsLCwsLCwsLCwsLCwsLCwsLCwsLywsLCwsLCwtLCwsLCwsLCwsLCwsLCwsLCwsLCwsLP/AABEIAQIAwwMBIgACEQEDEQH/xAAcAAABBQEBAQAAAAAAAAAAAAAFAAECAwYEBwj/xABJEAACAQMCAgYFBwkGBQUBAAABAgMABBESIQUxBhMiQVFhMlRxkZQHFBYjodHTQlOBkrHB0uHwFSRSYpPxMzRDZNQlRHOEtBf/xAAZAQEBAQEBAQAAAAAAAAAAAAAAAQMCBAX/xAAtEQEAAgECAwYGAgMAAAAAAAAAAQIDERIEE0EFMTKRodEhQlGBseFxwRRDYf/aAAwDAQACEQMRAD8AwF+3bb20OZ8UQvx2m9tDJTtQXLcUmmzVt3wmaI6ZIiDvyKuOy5RsshIBDAqQTkHY4qq4s5I3ZHRlZCQ4x6JDad8bYztnke6oI6/On11bFw+VmVVjfU4LICpXUozqYFsDSNLZbkNJzyplsZC0ihcmNWeTSVYKiY1NqUkFRkbg0Fes1NJsU11bvExSRSjDSSrbEBlDLn2qwP6ajJEy4LArkkDIxkgKTz8mU/pFVU2lNJGNTaycIJCjCNjpVyCFYjOQCefI+4+FSitzjVjs5xqwcZxnGfHyrqsayiaOfGrRJUVhp1SvbjjQl1R799dUUZrjjWiliDmvpcPSLT8WF50ELGKjEEZNc9slHeG2uSK+ne0Y6vBluphtCalLaEVt+HcIGASKnfcIUjYV8qe0a79E5OTbu0eb3EeKG3EAO5O1ajilppJoHMyhJFMeWYrpfUw0AE5Gnkc+fKvfF7327I+HXzj+tW/DXxbbczv6eU/3ozt0CdlKgY8fZ99CpLdttxuARuR6WPt3rRz3yIRm1ibAXmThiECEsO/O52xuc7kUDuLmE6h1DDMaptIuxQphx9VzIUhvHUdxXzOJpl3Tr+I930KXxafCvr+nB1ROMMDnfkc8mPhk+idvZVVxCVAJPMkd/cSO8bcqqZarZa+des/Vpupp4fj/ACmr7UqSrtTVhozdd4hLNgE79wzQ6W0cgjQ/eNlb7q0t70hu8n++XXPuuJh9gahcvH7vJ/vt38VP/HXAMS9MLt9eq3yW6zB0yjAfr+yQNnVRcyABvBSc4OehunF1lj82xqbVykYhi8juNTgnQeucaRjAxg885f6QXfrl38TP/HUh0gu/XLv4qf8AjoCE/H5ndWliZ8RTwyBmkw8c7u7DPNGHWbMP8K5zjBo4bxkW8jPHAArR9U6OzOGQyq7qTgbMiCM+RJ51QOkN567d/FT/AMdSHSO89evPirj+OgNfT6TQwMa9Y27ShyDr6jqRIBjssBvsRz/TUV6fPt2QTqjLkzMS4QQKyHb0GEG4OfTbnQkdJr3167+Jn/iqf0pvfXbr4iX+Kgv4D0rW3SNerEjJqCyNImpAwcMIT1ZMeSwJBLAldgMk0Ws+nZU5MSnsqqkOgKaVQHQNBUZKkkYxh2FAx0rvfXLj/Vc/vpx0tvfW5/8AUNWtogT4txUTsjYC6YkjPaBzoyMgAAIMYGkDG2dySa5VkHiPfV/0uvfW5v1qf6XXvrcvvH3VvXiNvRNDwyDxFGLGQeNBvpde+tS+8fdUh0wvfWpPs+6vZi7SjHPh9f0ztj16trauNq0/BJBqFeSnpje913L71+6m+ml/3Xk3vH3Vpm7VjJGmz1/TzW4PX5n0zbMCoxU5W2r5m+nPEfXZ/wBb+VN9OeIevT/r/wAq+Rr8dXsiJ00ev9IZBk1kbqUVi26aX5/95N+sPupvpjfetzfrD7q+vg7UjFGmzX7/AKeOvB6Tru9BbiVwM91A55h4j31Z9L771uX3j7qb6XXvrUvvH3Vnm7S5k+H1/T1Vx7XC8o8R76rMo8R7xRL6XXvrUvvH3Uh0uvfWpfePurxWz69GjgSUY5j30qLJ0tvMf8zL7x91NWW8UXnM+2g8zbmjF3zPtoLNzNcCFSzUaegkKcUyqSQACSdgBuSfADvq25tZI8dZG6Z5a0ZM+zUBQQzSzXdxHgdzbqrz28sSscKzoVDHGcAnmcAmuCgelmmpqB6VKlQKnpqY0D0s02eXny8/ZSoFSzTUqofNIGuiXh0yxiVoJliONMrRSLG2r0cSEaTnuwd65hQODSzUaWaCVPUKcUFy0qZRtSqArd8z7aDT+kaM3XM0Gn9I1RCln/amq23l0MrYzpZWx46SDj7Kg91jjt+jlgkjRCW7kwpOwZ5Supk14OiJd+Q8OZNYXpf8qUt9ZzWz28cYfSdayMSAjB9OkjfOkb5FbX5beGvc2lvcQAyJGxdtA1fVTIpEuBzUaVye4NnkDXhTkFWIOcDfG+Nu+rJ1e2/Ll/yFl/8AMv8A+dqxvB/ku4hcwrKqxRqw1KJnZGZTyOlUbAP+bFehfKjCrx8JSTGhr62VweRVlwwPlgmiHTxrFbi3e8vri2eMa4UjLKh0vkscRsGOwBGeWNt9yvDj0auhdiyMRFyW0hCygHsltQcnSV0gnOe7HPatHe/JJxKOMvphkwM6I5WaQ454DIoJ8gfZmtVx8w8Y4pafMLrDRwytNPGGV40jddOnUB2sykDw1Z8jp+h3zKC7ntbaa6lnRMztNLLIuVZRzY6deXG6jx3ojxHo10Sub8Sm3CHqgpcM+g9vVpwMbnsNRWX5MOIrB15hXAXWYhIDMFxk9jGM47gc+Wdq9B+SdAvEONKBgC5XA8uvu9qb5IeP3FzdX6zzPIoZHQMchCZJFIQfkrgKMDbb20HhgNexdBOA2thw7+1L1BI5USRgqH0Ix0xLGrbdY5IOo8tQ5bk+VcZQLcTqBgCeZQPACRgB7q9l6RWzXnRyA26lykNs5RdyRCAkqgDmVwxx/loM9xz5XjcwXEBslRZIpI0frtZUsCoYoYwNs52NZHox0IvL9S9vGvVgletkbQhYc1U4JY+wEDxrN6x4j7K9v6cXL2nALQWjMisLVHeNirCN4mctrXcanCgnv1nxoPLek/RK64eyi5jwrehIh1xsRzUN3HyIBru6PfJ5fXsQmijRYznQ0r6NeOZQYJI8zgHuNeg8Tna56LmS6YlxGGWRjlsx3GiJ9R3JKgDPfqPjXR8snEJbSytEtZHhjLhC8TGM6Y4x1cYZcEA4JwOeig5+ndo8PRy2ikUpJGLRHXIOllGGGRsdx3V590c+T2+vYuthiRYz6Lyvo14yDoABJHngA+NeidPbh5uj1tJOx1yCzaRiMHLAamI7jvmj3Tu0tAlrHNxCawRM9SIXEYfQEAydJzpGMD/NQfP/ABvg81nM0NxGY5AAcHBBU50srDZlODuPAjmCK4K9N+WfjVpd/NGtp0mkTrkcpv2W6srq28Q2B5mvMjQIUhTU4FB0RAY3J9386VVKKeoDFzzNB7j0jRe45muax4Y9zOsMWkO+cFzpUBVLMzNg4ACneqBlPXXDw2RlmYKfqMdYm+sEyCPAUA5IY7+w10XvR65idlMLtpkWPUiO6GR9OlA2ndjqAx4nFQajoX8p1xYRiFo1nhX0FZijxj/Cr4PZ8ARt3EDaunpx8pa8QtHtVsxEHZGMhl1EFGDbKEAOcEbnvrI2PRu6lmWAW8quTGDqikARZWCrJJ2cqnM5xyU+FRueA3CCJupkZZkiaNkSRlYzIHSMHTu+D6IzuDzxVGj6a9PjxGCCH5v1PUuHDiUuSQhTloXTzznNHbD5XdUSx31klyVx28qNRG2po3QgN5g/oFectwucdZm3m+qGZfqpPqxjVl9uyMb792/KrOJcKlgl6p1JbVoUqrFXbs5EZwNZywGB3nFBqG+UIrxJb6G2SICEQNAGyrx5JPaCjS3o8htoHOtH/wD2GNJTJFw5V1jMzdYqySMBhcsqbgb88/o7/OG4FOsUsskbRLE0aMJI5VYvLkqoGjbYZyxUbruSwBhNwWZUgfqy3zgOYVQF3bQRkaFGc4ZWA7wwNBrei3yiCzur64+bFxdyCTR1unq8PK+NWg6v+L4DlXJ0E6bDh01xKYDL12nsiTRp0u7c9Jz6XlyrPpwSbRIxQp1Ycsrh0fsGEEaSvP8AvEZHlnyzC34TM0ohKGOTSzkShotKIjSM7ahkKFRjy7ts0FN/cdZLLJjHWSSSYznGty2M9+M1qeg3ygT8NBj0iaAnV1TMVKsebRvg6c94wQT4HJObj4XKx+rRpV6xYhJGrNEXYhUUSYxuWXGccxXTxXo7c27YkhcjUVV1STQzB9BCllB9PsjIGTjGQQSG86R/Khb3FtPDHYFXmieMyFo106wRryqksQd8bcqG9FPlI6i2+Z3lst1bgaVB05CZyI2VwVdQeXLGBzrDixl0lxFKUUZZurcqoyVyzYwBlWG/epHdUpOHTKGLQyqq41s0UihdXo6iR2c5GM880Gs6dfKA1/EtvFCLe1UqerBBLaPQBwAFVe5R3gHO1F+AfKwI7Vbe8tPnOhQqNqXDhPQ6xXB3GB2hnPhWBbhEgjVyUy4Vo4dWZpEY6VdYlBOCc4zgkDIBG9WWHR+4mdYxBKpbXhnjlVR1QLSZwhJ0hTkAE52xk4oNV0u+Us8QsjbPbBHMiuXV8qArllUJpz6OFznuz5V2cE+VVfm62/ELNbpUACv2GLBRhdccgILAflA7+FYK74LcRsVe3mBGgn6qTGJf+EfR21ZwAcHO2Mgiq34XOuNVvOMsEGYZBl2GVQZXdiNwOZFAX6b9IYb2WN4LRbZEj6sKpXtDUWBKqoC8z48+dZyulrCYB2MMoWMkSMYnAjIxkOcYQ7jY45jxq+TgdwImlMMgVG0uDHIHUaNfWMpXsx4PpHagHUs123XCpo9RaJ9KYDSKjmMZxjMmNI549tcNBavKnpITilUBe45n21RacUe2aQxga3j6sOQraFLqz4VgVJITTuOTGr5+Z9tCbr0qoKydJJdd1JHmJ7nQXaN2QqwdZHZSN+2ysSP85ot9PHyWFtGHM0UzuGbLmGeGZde2WOYQuonYHl44+phNidtsbZGd88h38qDQcL6UmJLdGgWUW7QvFmR0PWwSzyI7FRuP7ywK+QOeebLXpeY1ULAuepht5WMj/WQwwtCFAGOrYhydQzg4wOec0BT4oNKOl5CxqIFAhBFt9Y56vMHUEybfXbAHHZ38tqa/6VvJdQ3BiQSQnAwxw0e5VDjkRqk7Y37Q7xk50LUgtXQE+J8Z62BYFi6uNOp6vLmRgsQuNmYgaiTcuc4GMAYopbdK9baJURYD2FAXBiiNrJasgeNNblkdO0ckGNdiMg5oJT9XV0RqrjpeI5T83jDIvV9W0hbJ6uOxTJU7kZsBzOSH3xihN7xzrJ0l0yoEBCLHMkTplnfMcscKhcNIT6JPPJOaG9XTaKbRpX6Zkv1gt1DjrFXTIQgjlmWVw0entSEqe3kbtnScDHNF0qZSGWIawtwoJclR1tx86ifTp9OObDA530gYHOgYjpilNBorrpfr68m2j1SxPEGDDKJLC8bgZQkgvJJLhSu7EHIxVV90seVJlKaTLLcPqDRkhbkp1kTF4izKAigFWTkM5wMACtMRU0UZtOkCo9tKYCZrcRKribQrJCRoDR6CdQUBdQYcgceM4Ok2iBIVt1GAdb6gNbG3ubcucJq1EXRY6mbdABpBoDppgD4VBooOlelgxt9bBrR8NKCgltBEolReq1IzLCF2f8s51DAFdp0qKgLJCsyiNIyruSG0XM1wGwVIzmbG4I7OTnJFZ5qag0V50teRier0jTcLgSfn7O3tM9lAMqLcOMADLYwMZqybpgSQVgC/WNI/bGqV3gkhd5CkaqWIkJJCjPtJJzFKg1nFOliSxDETdcyXcZ+sPVolysaE6dP1jFUJG4wcZ1YFZOpRLqYDIGSBk7AZPMnuFSmTSxXKtgkalOVONsg+FBJG2pq7LXhMsihkQlTnBBXuJB5nypVdlvomsOufmaFXPpUVn5mhVz6RqKqqWKYVOgSrUgKkq1YqV3EOZlFUqxUq6JPccjb9/wBlXLF/XsruKuZspWPG2Kfqq7YYM5ycbbeZ8KsW2rSKON7g6mm6qi3zI4BwcHYHGxxzrog4YpjkZpArLp0x4OXyTnBGwxXXLTmQz5iqJjoq1saqa3NSca7w3q6iYq7zFiqnjriaO4s4WXFQQkEEHBByCDggjkRXU8dUslZzV1q55CSSScknJJ3OTzJqur3qkiuJhUTTVJvL+j301RTUqRpYoLF9gpUyilU0BmfmaF3HpGis3M0NmXLGqKlFWqtJBV6R13EOZk6Rnw7u/wACKvjiqUcXlXdb2+a2rVnaVEUFdkNqTXdBZDO2cZ2z4edEoLPyrelGFsgdBZeVdsVj5UVhtK7IrWt60YzeQdbKn+Y+VH0tKn8zrvbDnezD8P8AKueWx25fprWNZ+Vc8ln5VNhvljp7LyrimtgByOcnwxjbG3jz+ytjPZ+VDbmy8qztRpXIyUkdc6kqwZdiCCNs7g7HB2o9c2eKFTw1jfH8HorfULlGT5k1TLGQSDzGxrslSuV1ry2ro2iVBFNUmFRrOXZsef6KQpU1QWgUqSucUqgMTHc+2hkx7RolN3+2hkvpGqOy1gzWk4fwDUM5GKy0MxFGOH8YdPHFTmXr3Q3xxg+fVr7Xonkc6Iw9GMUH4Z0sI5n+vZyo/adK0bmP3V1HGxHiiY+3s7vw+GfDp5+6yLgOK6U4Oauj4tE35ZB7x/tXbDMp5OD+mvXj4nHbuvD52XDt/wBc+bkj4Wa6E4ea74iK6EArffLyTs+kh6WR8KtFl5URUVcgqc2TZE9wM9l5VyS2vlWkda55I/KrGWUnHH1Zaa18qG3FtWzlgHhXFNZKfKuuYsY9e6YYW6tPKgV7Z16RPwkHkaE3nADXM3rLeuHJHR5ncw4rgkStzxHo6/cKzd7wmRSewQPfWF6toi0d8ADrVTV2zwEd1crCvNMNIVGmpzTVwqa0qdRSqAzMNz7aFzcz7aKTd/toTNzPtqiSGumJq5FNdEL7b/zqxLmYEIZaI20ooIj/AO1dkEm9bV0nvZWhqrVgeZPvoxAAe8j2Y+6sfZ3VHLS73wefnW3+Nhv4qwwm1690tNb57nb+vOiEEj9zn3/bWft7rzohDdedcT2Zw/SNP4mYcTxGXrI9FcSeOfdXUl3IOYB9maBxXXnXSt5Uns6PlyXj76/lzz56xHkKNfsOaft+6qW4qP8ACR/XmK4zeVVJdVP8LPHdln71iV5sda/l2HjCd+R7qqfisXe32UNluBXFPKp5gH9ArrkcVXuvE/zX2l1F8U99fUZfiER/6gqAv4x/1RWYuJE/wj3UJupUH5I+0VzbHxU9818penFkwVnwz5t3NxGHG7r9lB+IXMB/KX3g/srCXVyvcPtNDpbkeH7azrTPWe+PV9COKxTGm2R7jE0BONiPIVmL1E7jVckmxrnZlweerIxyxjfOe/PL7at99vFMJbPWYnSqhjUQKcCkTWTzr1Yf0P50qeFhgf1++mqApMdzQmY9o+00Un5n20Jl5n20DinzUreTT2tjvyIz3c8EYqsmiOkN35Oc/wBHNWxyVxq9TVq7iXMwKRzUQt7ugUcldMUlb1voztVqba+olBfVjo7jzrqjvD416qZWFsbZpfedXreedY9b/lvXRHxCtYyQznG1nzzzqt7zzrN/2jt55G+eX6P65VB+I/1mnMhOXI9Le1xT32O+gkt9XJLdHxri2WHcYxK5vqFXN0TmqJJds57x7a5nk/rNee2XVtWh5pa5HenkaqC1YzZtEExqpqdjUT3VlMuzx88eNRH9YqUQ3z4VA1yq1G2pUyIcU9QFJuZ9tDZTuaJTjBOfGhUh3PtoI0qVMTQSBpwagDUgaotV6ujnI5HHcfYe6uTNPmrEpo7Vlq1JqHh6mM4zg4zjODjPhnxrSLy52iAnqYuKG9ZT9bXXMlNgp8586TXHnQwS0uupOU2O8z1U01cZkpi9c712ulpapaSqmeog522/Tt9tc7liEi1Vk1EmlXOro9HOjHRuS8crHgYUnJOKBBTXdwziUkDZiYqe8jw8KRp1SddPgr4lZtA7RsN1OD7R4VyVdPcM7F2Ook5Od989+apzUWFyOccz76VMjbcv2/fSqApP3+2hDnc+2i1wedBzQLNKmp6BU9RqayEDHdQOrkAjuPP3g/upgajSoJZqXWnGMnGc4ycZ5Zx4+dQH+1NVE9VOWqulQTzS1VGlQS1U2qmzTUEs1GlSoFTUqVA9WQc8+AzVVPnaoHbFRpyabNBch2/l/OlVsS5HNf0mlUHbdd9CDRi576D1Q+KQWok04NAjTU5NKgVKlSoFSpEUqBUqVKgfNKmpVQ9NSp9VA1KmpUCpCnxTUD0gajT1Aqemp6C9JMDFNTqoxTUBG47/AG0HNayfjS7/ANyszuf+nP8AumoUeOJ6hY/qXX/kUAilii/9uJ6hY/qXP/kU/wDbq+oWP+ncfj0AelRj+3R6jYf6M375qX9vf9lYfDuf2yUAenov/b3/AGVh8L970j0gPqlh8In7zQCKVF/pA3qtj8HD91N9IG9Xsfgrb96UAmlRYcff8xZfA2n4dSHHX/M2fwFl+FViNQHpUbHGn/NWfwFj+DUxxhhzitPgLH8Gta4ZkAaVHxxh/wA1afAWP4NWrxY/mbT4Cx/BrSvC2nrCas1TitXHxY/mbT4Gy/BrqTio/MWnwVn+FW9ezr2+avr7OJyadGKqNb5+LjG0Nr8HafhVyScbbujth/8ATs/wq6t2Xkr32r6+yRliejGZpZ861jcfk7hb/B2f4Vc7dIZ+4w/CWf4Nee3CWr1j19mkW1ZvPmKWR4itAeklx/ii+Fs/wab6TXP+OP4W0/CrG2KY6qGQJlQdQHlT0XTpNc49OP4e2/dHSrPRXFP3+012wcItJVT+9CJhHAZNWlu3IoMmnLr6JOnAzg88c645hz9poS3OiNMOjlrt/wCpRD0c5VfysYI7e+Cd+WBnPKqp+D2qRyt87V5FhLJGDEMSNr0pkSHWw0jIXPpDuwTnqfTUGk4twO3Xtw3KujT9Wqkx6QpYnJmDlcBF1Enca0zgmrbjg1iu4vQdQBULocLqfSA5JB2VgxGAey3trK4pE1Rorrh9qjrouVlXMowzoikrAWhJKNlUaXCkkrjONsFhV8ytuslUSR6NcXVs0jYSJi4ndMEdY6ELpVuYOcN3AqVBq14PYqmp7ndogyDXrw/WMrjEYGrToI1Zw+rIA00L45ZWsY/u87yNrUdooQVIkyRpHMFE7+Ug2BBoPinqBhV0a1VUg9dVmIHRqxTA1WDUga2i4sDVMNVQp81tW46VkrTdHb62EJjuCAXkbLaQSEHUb50FgcCbTpIweYOayQakGrbmaxo50btXsCiLI8YCvmTq2nJDOLUEQk+nF2ZslskY7PdkdxKSzCSrCsZcxNhmac4kEsGBH2sDKdcRnPcCfHLaqjmk3n6ybYG+OTK6r1csXVBE6uEKVkRtMayBuwMtq1NqLHOCc8hWgubzhssjBiixtcCZvq5FyoSWIxq0eGUdiOUd2ZsYJBAweaiTWNrf9daNdZT8PHYYIFBQNIevMjq9sBIc7gDrdYwAMdnHeazfGWh1qYBpUxrqUGQhXywYAyEsRgKeZ3J9g4WNQJrzWsLFalSXPjSrPUE5u/2mg5pUqgl3VID9tKlQO43HsH7KYinpUDY2qJpqVAqRpUqBUqVKgktWClSruolT0qVa1EhTU9KtIUjSpUq6lEWqs0qVY2DNSh509KsZHXCgxyHf3edNSpVy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http://www.caffeinatedcoder.com/wp-content/uploads/2010/03/cc_bookReview_CleanCod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4091" y="1495525"/>
            <a:ext cx="1015479" cy="137701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encrypted-tbn2.gstatic.com/images?q=tbn:ANd9GcRa3iV30yhc3P4WRnCnSwMare6pJ-NCO7jlJ_IQPTPZOb3Use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4928" y="3121874"/>
            <a:ext cx="1014642" cy="135983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ode Complete: A Practical Handbook of Software Construction, Second Edi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7092" y="4810842"/>
            <a:ext cx="1063010" cy="129923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rabbitsoftware.com/home/wp-content/uploads/2011/01/software-craftsmanship.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2096" y="4810842"/>
            <a:ext cx="1292313" cy="129231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ecx.images-amazon.com/images/I/41BKx1AxQWL._SX258_BO1,204,203,200_.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8283" y="4798260"/>
            <a:ext cx="1062041" cy="133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959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Foundation of  Good Software Design</a:t>
            </a:r>
          </a:p>
        </p:txBody>
      </p:sp>
      <p:pic>
        <p:nvPicPr>
          <p:cNvPr id="4" name="Picture 14" descr="http://www.clker.com/cliparts/y/x/Q/S/b/q/scales-of-justice-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277" y="2727018"/>
            <a:ext cx="3972711" cy="2871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58091" y="4996343"/>
            <a:ext cx="1338244" cy="369332"/>
          </a:xfrm>
          <a:prstGeom prst="rect">
            <a:avLst/>
          </a:prstGeom>
          <a:noFill/>
        </p:spPr>
        <p:txBody>
          <a:bodyPr wrap="square" rtlCol="0">
            <a:spAutoFit/>
          </a:bodyPr>
          <a:lstStyle/>
          <a:p>
            <a:r>
              <a:rPr lang="en-US" b="1" dirty="0">
                <a:latin typeface="Arial" pitchFamily="34" charset="0"/>
                <a:cs typeface="Arial" pitchFamily="34" charset="0"/>
              </a:rPr>
              <a:t>Coupling </a:t>
            </a:r>
          </a:p>
        </p:txBody>
      </p:sp>
      <p:sp>
        <p:nvSpPr>
          <p:cNvPr id="6" name="TextBox 5"/>
          <p:cNvSpPr txBox="1"/>
          <p:nvPr/>
        </p:nvSpPr>
        <p:spPr>
          <a:xfrm>
            <a:off x="5385285" y="4996343"/>
            <a:ext cx="1338244" cy="369332"/>
          </a:xfrm>
          <a:prstGeom prst="rect">
            <a:avLst/>
          </a:prstGeom>
          <a:noFill/>
        </p:spPr>
        <p:txBody>
          <a:bodyPr wrap="square" rtlCol="0">
            <a:spAutoFit/>
          </a:bodyPr>
          <a:lstStyle/>
          <a:p>
            <a:r>
              <a:rPr lang="en-US" b="1" dirty="0">
                <a:latin typeface="Arial" pitchFamily="34" charset="0"/>
                <a:cs typeface="Arial" pitchFamily="34" charset="0"/>
              </a:rPr>
              <a:t>Cohesion</a:t>
            </a:r>
          </a:p>
        </p:txBody>
      </p:sp>
      <p:sp>
        <p:nvSpPr>
          <p:cNvPr id="7" name="Down Arrow 6"/>
          <p:cNvSpPr/>
          <p:nvPr/>
        </p:nvSpPr>
        <p:spPr>
          <a:xfrm>
            <a:off x="1703294" y="3949679"/>
            <a:ext cx="484632" cy="97840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Up Arrow 7"/>
          <p:cNvSpPr/>
          <p:nvPr/>
        </p:nvSpPr>
        <p:spPr>
          <a:xfrm>
            <a:off x="7053339" y="3824173"/>
            <a:ext cx="484632" cy="978408"/>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p:cNvSpPr>
            <a:spLocks noGrp="1"/>
          </p:cNvSpPr>
          <p:nvPr>
            <p:ph idx="1"/>
          </p:nvPr>
        </p:nvSpPr>
        <p:spPr>
          <a:xfrm>
            <a:off x="457200" y="1190847"/>
            <a:ext cx="8403336" cy="2243469"/>
          </a:xfrm>
        </p:spPr>
        <p:txBody>
          <a:bodyPr>
            <a:normAutofit/>
          </a:bodyPr>
          <a:lstStyle/>
          <a:p>
            <a:r>
              <a:rPr lang="en-US" dirty="0"/>
              <a:t>Majority of principles, patterns, and practices are based on this:  </a:t>
            </a:r>
          </a:p>
          <a:p>
            <a:pPr lvl="1"/>
            <a:endParaRPr lang="en-US" dirty="0"/>
          </a:p>
          <a:p>
            <a:pPr lvl="1"/>
            <a:endParaRPr lang="en-US" dirty="0"/>
          </a:p>
        </p:txBody>
      </p:sp>
    </p:spTree>
    <p:extLst>
      <p:ext uri="{BB962C8B-B14F-4D97-AF65-F5344CB8AC3E}">
        <p14:creationId xmlns:p14="http://schemas.microsoft.com/office/powerpoint/2010/main" val="2577695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176270" y="1311007"/>
            <a:ext cx="8868578" cy="2581472"/>
          </a:xfrm>
          <a:prstGeom prst="rect">
            <a:avLst/>
          </a:prstGeom>
          <a:effectLst>
            <a:outerShdw blurRad="50800" dist="38100" dir="2700000" algn="tl" rotWithShape="0">
              <a:prstClr val="black">
                <a:alpha val="40000"/>
              </a:prstClr>
            </a:outerShdw>
          </a:effectLst>
        </p:spPr>
        <p:txBody>
          <a:bodyPr anchor="ctr"/>
          <a:lstStyle/>
          <a:p>
            <a:pPr algn="ctr"/>
            <a:r>
              <a:rPr lang="en-US" sz="4400" dirty="0">
                <a:latin typeface="Calibri" panose="020F0502020204030204" pitchFamily="34" charset="0"/>
                <a:cs typeface="Calibri" panose="020F0502020204030204" pitchFamily="34" charset="0"/>
              </a:rPr>
              <a:t>Part III:</a:t>
            </a:r>
          </a:p>
          <a:p>
            <a:pPr algn="ctr"/>
            <a:r>
              <a:rPr lang="en-US" sz="4400" dirty="0">
                <a:latin typeface="Calibri" panose="020F0502020204030204" pitchFamily="34" charset="0"/>
                <a:cs typeface="Calibri" panose="020F0502020204030204" pitchFamily="34" charset="0"/>
              </a:rPr>
              <a:t> Code Smells</a:t>
            </a:r>
          </a:p>
        </p:txBody>
      </p:sp>
    </p:spTree>
    <p:extLst>
      <p:ext uri="{BB962C8B-B14F-4D97-AF65-F5344CB8AC3E}">
        <p14:creationId xmlns:p14="http://schemas.microsoft.com/office/powerpoint/2010/main" val="416792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Patterns and </a:t>
            </a:r>
            <a:r>
              <a:rPr lang="en-US" dirty="0" err="1"/>
              <a:t>AntiPatterns</a:t>
            </a:r>
            <a:endParaRPr lang="en-US" dirty="0"/>
          </a:p>
        </p:txBody>
      </p:sp>
      <p:pic>
        <p:nvPicPr>
          <p:cNvPr id="3074" name="Picture 2" descr="http://www.antipatterns.com/briefing/images/img006.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4876" y="1454150"/>
            <a:ext cx="7019924" cy="4963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46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Smells - </a:t>
            </a:r>
            <a:r>
              <a:rPr lang="en-US" dirty="0" err="1"/>
              <a:t>AntiPattern</a:t>
            </a:r>
            <a:endParaRPr lang="en-US" dirty="0"/>
          </a:p>
        </p:txBody>
      </p:sp>
      <p:sp>
        <p:nvSpPr>
          <p:cNvPr id="4" name="Content Placeholder 3"/>
          <p:cNvSpPr>
            <a:spLocks noGrp="1"/>
          </p:cNvSpPr>
          <p:nvPr>
            <p:ph idx="1"/>
          </p:nvPr>
        </p:nvSpPr>
        <p:spPr>
          <a:xfrm>
            <a:off x="457200" y="1453896"/>
            <a:ext cx="5445889" cy="4525963"/>
          </a:xfrm>
        </p:spPr>
        <p:txBody>
          <a:bodyPr/>
          <a:lstStyle/>
          <a:p>
            <a:r>
              <a:rPr lang="en-US" dirty="0"/>
              <a:t>Any symptom in the source code of an application of system that indicates a deeper problem</a:t>
            </a:r>
          </a:p>
          <a:p>
            <a:endParaRPr lang="en-US" dirty="0"/>
          </a:p>
          <a:p>
            <a:r>
              <a:rPr lang="en-US" dirty="0"/>
              <a:t>Warning signs in code which indicate weakness in design</a:t>
            </a:r>
          </a:p>
          <a:p>
            <a:endParaRPr lang="en-US" dirty="0"/>
          </a:p>
          <a:p>
            <a:r>
              <a:rPr lang="en-US" dirty="0"/>
              <a:t>A design that duplicates, complicates, bloats or tightly couples code</a:t>
            </a:r>
          </a:p>
          <a:p>
            <a:endParaRPr lang="en-US" dirty="0"/>
          </a:p>
          <a:p>
            <a:r>
              <a:rPr lang="en-US" b="1" dirty="0"/>
              <a:t>Even great code will start to smell bad over time with fixes and enhancements </a:t>
            </a:r>
          </a:p>
        </p:txBody>
      </p:sp>
      <p:pic>
        <p:nvPicPr>
          <p:cNvPr id="5" name="Picture 2" descr="http://vote29.com/newmyblog/wp-content/uploads/2010/05/stin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987" y="1755398"/>
            <a:ext cx="2310229" cy="288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8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 calcmode="lin" valueType="num">
                                      <p:cBhvr additive="base">
                                        <p:cTn id="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Smell Categorizations </a:t>
            </a:r>
          </a:p>
        </p:txBody>
      </p:sp>
      <p:sp>
        <p:nvSpPr>
          <p:cNvPr id="3" name="Content Placeholder 2"/>
          <p:cNvSpPr>
            <a:spLocks noGrp="1"/>
          </p:cNvSpPr>
          <p:nvPr>
            <p:ph idx="1"/>
          </p:nvPr>
        </p:nvSpPr>
        <p:spPr>
          <a:xfrm>
            <a:off x="457200" y="1453896"/>
            <a:ext cx="8403336" cy="4779756"/>
          </a:xfrm>
        </p:spPr>
        <p:txBody>
          <a:bodyPr>
            <a:normAutofit/>
          </a:bodyPr>
          <a:lstStyle/>
          <a:p>
            <a:r>
              <a:rPr lang="en-US" dirty="0"/>
              <a:t>Bloaters</a:t>
            </a:r>
          </a:p>
          <a:p>
            <a:pPr lvl="1"/>
            <a:r>
              <a:rPr lang="en-US" dirty="0"/>
              <a:t>Code, methods, classes that have increased to gargantuan proportions that they are hard to work with.</a:t>
            </a:r>
          </a:p>
          <a:p>
            <a:pPr lvl="1"/>
            <a:r>
              <a:rPr lang="en-US" dirty="0"/>
              <a:t>Accumulates over time as codebase evolves</a:t>
            </a:r>
          </a:p>
          <a:p>
            <a:r>
              <a:rPr lang="en-US" dirty="0"/>
              <a:t>OO Abusers</a:t>
            </a:r>
          </a:p>
          <a:p>
            <a:pPr lvl="1"/>
            <a:r>
              <a:rPr lang="en-US" dirty="0"/>
              <a:t>Incorrect application of OO principles</a:t>
            </a:r>
          </a:p>
          <a:p>
            <a:r>
              <a:rPr lang="en-US" dirty="0"/>
              <a:t>Change Preventers</a:t>
            </a:r>
          </a:p>
          <a:p>
            <a:pPr lvl="1"/>
            <a:r>
              <a:rPr lang="en-US" dirty="0"/>
              <a:t>Change in one place results in changes in many other places</a:t>
            </a:r>
          </a:p>
          <a:p>
            <a:r>
              <a:rPr lang="en-US" dirty="0" err="1"/>
              <a:t>Dispensables</a:t>
            </a:r>
            <a:endParaRPr lang="en-US" dirty="0"/>
          </a:p>
          <a:p>
            <a:pPr lvl="1"/>
            <a:r>
              <a:rPr lang="en-US" dirty="0"/>
              <a:t>Something pointless and unneeded which coups unnecessary complexity</a:t>
            </a:r>
          </a:p>
          <a:p>
            <a:r>
              <a:rPr lang="en-US" dirty="0"/>
              <a:t>Couplers</a:t>
            </a:r>
          </a:p>
          <a:p>
            <a:pPr lvl="1"/>
            <a:r>
              <a:rPr lang="en-US" dirty="0"/>
              <a:t>Contribute to excessive coupling between classes</a:t>
            </a:r>
          </a:p>
          <a:p>
            <a:pPr lvl="1"/>
            <a:r>
              <a:rPr lang="en-US" dirty="0"/>
              <a:t>Shows what happens if coupling is replaced by excessive delegation</a:t>
            </a:r>
          </a:p>
          <a:p>
            <a:pPr lvl="1"/>
            <a:endParaRPr lang="en-US" dirty="0"/>
          </a:p>
        </p:txBody>
      </p:sp>
    </p:spTree>
    <p:extLst>
      <p:ext uri="{BB962C8B-B14F-4D97-AF65-F5344CB8AC3E}">
        <p14:creationId xmlns:p14="http://schemas.microsoft.com/office/powerpoint/2010/main" val="3295309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Smells (Fowler et al)</a:t>
            </a:r>
          </a:p>
        </p:txBody>
      </p:sp>
      <p:sp>
        <p:nvSpPr>
          <p:cNvPr id="3" name="Content Placeholder 2"/>
          <p:cNvSpPr>
            <a:spLocks noGrp="1"/>
          </p:cNvSpPr>
          <p:nvPr>
            <p:ph idx="1"/>
          </p:nvPr>
        </p:nvSpPr>
        <p:spPr>
          <a:xfrm>
            <a:off x="457200" y="1453896"/>
            <a:ext cx="3486150" cy="4604004"/>
          </a:xfrm>
        </p:spPr>
        <p:txBody>
          <a:bodyPr>
            <a:normAutofit fontScale="92500" lnSpcReduction="10000"/>
          </a:bodyPr>
          <a:lstStyle/>
          <a:p>
            <a:r>
              <a:rPr lang="en-US" dirty="0"/>
              <a:t>Alternative Classes with Different Interfaces</a:t>
            </a:r>
          </a:p>
          <a:p>
            <a:r>
              <a:rPr lang="en-US" dirty="0"/>
              <a:t>Comments</a:t>
            </a:r>
          </a:p>
          <a:p>
            <a:r>
              <a:rPr lang="en-US" dirty="0"/>
              <a:t>Dead Code</a:t>
            </a:r>
          </a:p>
          <a:p>
            <a:r>
              <a:rPr lang="en-US" dirty="0"/>
              <a:t>Data Class</a:t>
            </a:r>
          </a:p>
          <a:p>
            <a:r>
              <a:rPr lang="en-US" dirty="0"/>
              <a:t>Data Clumps</a:t>
            </a:r>
          </a:p>
          <a:p>
            <a:r>
              <a:rPr lang="en-US" dirty="0"/>
              <a:t>Divergent Change</a:t>
            </a:r>
          </a:p>
          <a:p>
            <a:r>
              <a:rPr lang="en-US" dirty="0"/>
              <a:t>Duplicate Code</a:t>
            </a:r>
          </a:p>
          <a:p>
            <a:r>
              <a:rPr lang="en-US" dirty="0"/>
              <a:t>Feature Envy</a:t>
            </a:r>
          </a:p>
          <a:p>
            <a:r>
              <a:rPr lang="en-US" dirty="0"/>
              <a:t>God Class</a:t>
            </a:r>
          </a:p>
          <a:p>
            <a:r>
              <a:rPr lang="en-US" dirty="0"/>
              <a:t>Inappropriate Intimacy</a:t>
            </a:r>
          </a:p>
          <a:p>
            <a:r>
              <a:rPr lang="en-US" dirty="0"/>
              <a:t>Inappropriate Naming</a:t>
            </a:r>
          </a:p>
          <a:p>
            <a:r>
              <a:rPr lang="en-US" dirty="0"/>
              <a:t>Incomplete Library Class</a:t>
            </a:r>
          </a:p>
        </p:txBody>
      </p:sp>
      <p:sp>
        <p:nvSpPr>
          <p:cNvPr id="4" name="Content Placeholder 2"/>
          <p:cNvSpPr txBox="1">
            <a:spLocks/>
          </p:cNvSpPr>
          <p:nvPr/>
        </p:nvSpPr>
        <p:spPr>
          <a:xfrm>
            <a:off x="4495800" y="1453896"/>
            <a:ext cx="4345686" cy="4366459"/>
          </a:xfrm>
          <a:prstGeom prst="rect">
            <a:avLst/>
          </a:prstGeom>
        </p:spPr>
        <p:txBody>
          <a:bodyPr>
            <a:normAutofit fontScale="92500" lnSpcReduction="20000"/>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Large Class</a:t>
            </a:r>
          </a:p>
          <a:p>
            <a:r>
              <a:rPr lang="en-US" dirty="0"/>
              <a:t>Lazy Class</a:t>
            </a:r>
          </a:p>
          <a:p>
            <a:r>
              <a:rPr lang="en-US" dirty="0"/>
              <a:t>Long Method</a:t>
            </a:r>
          </a:p>
          <a:p>
            <a:r>
              <a:rPr lang="en-US" dirty="0"/>
              <a:t>Long Parameter List</a:t>
            </a:r>
          </a:p>
          <a:p>
            <a:r>
              <a:rPr lang="en-US" dirty="0"/>
              <a:t>Magic Numbers and Strings</a:t>
            </a:r>
          </a:p>
          <a:p>
            <a:r>
              <a:rPr lang="en-US" dirty="0"/>
              <a:t>Message Chains</a:t>
            </a:r>
          </a:p>
          <a:p>
            <a:r>
              <a:rPr lang="en-US" dirty="0"/>
              <a:t>Middle Man</a:t>
            </a:r>
          </a:p>
          <a:p>
            <a:r>
              <a:rPr lang="en-US" dirty="0"/>
              <a:t>Parallel Inheritance Hierarchies</a:t>
            </a:r>
          </a:p>
          <a:p>
            <a:r>
              <a:rPr lang="en-US" dirty="0"/>
              <a:t>Primitive Obsession</a:t>
            </a:r>
          </a:p>
          <a:p>
            <a:r>
              <a:rPr lang="en-US" dirty="0"/>
              <a:t>Refused Bequest</a:t>
            </a:r>
          </a:p>
          <a:p>
            <a:r>
              <a:rPr lang="en-US" dirty="0"/>
              <a:t>Shotgun Surgery</a:t>
            </a:r>
          </a:p>
          <a:p>
            <a:r>
              <a:rPr lang="en-US" dirty="0"/>
              <a:t>Speculative Generality</a:t>
            </a:r>
          </a:p>
          <a:p>
            <a:r>
              <a:rPr lang="en-US" dirty="0"/>
              <a:t>Switch Statements</a:t>
            </a:r>
          </a:p>
          <a:p>
            <a:r>
              <a:rPr lang="en-US" dirty="0"/>
              <a:t>Temporary Field</a:t>
            </a:r>
          </a:p>
        </p:txBody>
      </p:sp>
    </p:spTree>
    <p:extLst>
      <p:ext uri="{BB962C8B-B14F-4D97-AF65-F5344CB8AC3E}">
        <p14:creationId xmlns:p14="http://schemas.microsoft.com/office/powerpoint/2010/main" val="28011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1" end="1"/>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3">
                                            <p:txEl>
                                              <p:pRg st="6" end="6"/>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3">
                                            <p:txEl>
                                              <p:pRg st="10" end="10"/>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4">
                                            <p:txEl>
                                              <p:pRg st="0" end="0"/>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4">
                                            <p:txEl>
                                              <p:pRg st="2" end="2"/>
                                            </p:txEl>
                                          </p:spTgt>
                                        </p:tgtEl>
                                        <p:attrNameLst>
                                          <p:attrName>style.textDecorationUnderline</p:attrName>
                                        </p:attrNameLst>
                                      </p:cBhvr>
                                      <p:to>
                                        <p:strVal val="true"/>
                                      </p:to>
                                    </p:set>
                                  </p:childTnLst>
                                </p:cTn>
                              </p:par>
                              <p:par>
                                <p:cTn id="15" presetID="18" presetClass="emph" presetSubtype="0" fill="hold" nodeType="withEffect">
                                  <p:stCondLst>
                                    <p:cond delay="0"/>
                                  </p:stCondLst>
                                  <p:iterate type="lt">
                                    <p:tmPct val="4000"/>
                                  </p:iterate>
                                  <p:childTnLst>
                                    <p:set>
                                      <p:cBhvr override="childStyle">
                                        <p:cTn id="16" dur="500" fill="hold"/>
                                        <p:tgtEl>
                                          <p:spTgt spid="4">
                                            <p:txEl>
                                              <p:pRg st="12" end="1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pPr marL="514350" indent="-514350">
              <a:buFont typeface="+mj-lt"/>
              <a:buAutoNum type="romanLcPeriod"/>
            </a:pPr>
            <a:r>
              <a:rPr lang="en-US" dirty="0"/>
              <a:t>Introduction </a:t>
            </a:r>
          </a:p>
          <a:p>
            <a:pPr marL="514350" indent="-514350">
              <a:buFont typeface="+mj-lt"/>
              <a:buAutoNum type="romanLcPeriod"/>
            </a:pPr>
            <a:r>
              <a:rPr lang="en-US" dirty="0"/>
              <a:t>Software Code Issues</a:t>
            </a:r>
          </a:p>
          <a:p>
            <a:pPr marL="514350" indent="-514350">
              <a:buFont typeface="+mj-lt"/>
              <a:buAutoNum type="romanLcPeriod"/>
            </a:pPr>
            <a:r>
              <a:rPr lang="en-US" dirty="0"/>
              <a:t>Code Smells </a:t>
            </a:r>
          </a:p>
          <a:p>
            <a:pPr marL="514350" indent="-514350">
              <a:buFont typeface="+mj-lt"/>
              <a:buAutoNum type="romanLcPeriod"/>
            </a:pPr>
            <a:r>
              <a:rPr lang="en-US" dirty="0"/>
              <a:t>Refactoring</a:t>
            </a:r>
          </a:p>
          <a:p>
            <a:pPr marL="514350" indent="-514350">
              <a:buFont typeface="+mj-lt"/>
              <a:buAutoNum type="romanLcPeriod"/>
            </a:pPr>
            <a:r>
              <a:rPr lang="en-US" dirty="0"/>
              <a:t>The Workflows of Refactoring</a:t>
            </a:r>
          </a:p>
          <a:p>
            <a:pPr marL="514350" indent="-514350">
              <a:buFont typeface="+mj-lt"/>
              <a:buAutoNum type="romanLcPeriod"/>
            </a:pPr>
            <a:r>
              <a:rPr lang="en-US" dirty="0"/>
              <a:t>Summary, Resources</a:t>
            </a:r>
          </a:p>
          <a:p>
            <a:pPr marL="457200" lvl="1" indent="0">
              <a:buNone/>
            </a:pPr>
            <a:endParaRPr lang="en-US" dirty="0"/>
          </a:p>
          <a:p>
            <a:endParaRPr lang="en-US" dirty="0"/>
          </a:p>
        </p:txBody>
      </p:sp>
    </p:spTree>
    <p:extLst>
      <p:ext uri="{BB962C8B-B14F-4D97-AF65-F5344CB8AC3E}">
        <p14:creationId xmlns:p14="http://schemas.microsoft.com/office/powerpoint/2010/main" val="428543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Smells by Category</a:t>
            </a:r>
          </a:p>
        </p:txBody>
      </p:sp>
      <p:sp>
        <p:nvSpPr>
          <p:cNvPr id="3" name="Content Placeholder 2"/>
          <p:cNvSpPr>
            <a:spLocks noGrp="1"/>
          </p:cNvSpPr>
          <p:nvPr>
            <p:ph idx="1"/>
          </p:nvPr>
        </p:nvSpPr>
        <p:spPr>
          <a:xfrm>
            <a:off x="457200" y="1326080"/>
            <a:ext cx="2925097" cy="4966569"/>
          </a:xfrm>
        </p:spPr>
        <p:txBody>
          <a:bodyPr>
            <a:normAutofit/>
          </a:bodyPr>
          <a:lstStyle/>
          <a:p>
            <a:pPr marL="457200" indent="-457200">
              <a:buFont typeface="+mj-lt"/>
              <a:buAutoNum type="arabicPeriod"/>
            </a:pPr>
            <a:r>
              <a:rPr lang="en-US" dirty="0"/>
              <a:t>Bloaters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OO Abusers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Change Preventers</a:t>
            </a:r>
          </a:p>
          <a:p>
            <a:pPr marL="457200" indent="-457200">
              <a:buFont typeface="+mj-lt"/>
              <a:buAutoNum type="arabicPeriod"/>
            </a:pPr>
            <a:endParaRPr lang="en-US" dirty="0"/>
          </a:p>
          <a:p>
            <a:pPr marL="457200" indent="-457200">
              <a:buFont typeface="+mj-lt"/>
              <a:buAutoNum type="arabicPeriod"/>
            </a:pPr>
            <a:r>
              <a:rPr lang="en-US" dirty="0" err="1"/>
              <a:t>Dispensables</a:t>
            </a: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Couplers</a:t>
            </a:r>
          </a:p>
          <a:p>
            <a:pPr marL="457200" indent="-457200">
              <a:buFont typeface="+mj-lt"/>
              <a:buAutoNum type="arabicPeriod"/>
            </a:pPr>
            <a:endParaRPr lang="en-US" dirty="0"/>
          </a:p>
          <a:p>
            <a:endParaRPr lang="en-US" dirty="0"/>
          </a:p>
        </p:txBody>
      </p:sp>
      <p:sp>
        <p:nvSpPr>
          <p:cNvPr id="5" name="TextBox 4"/>
          <p:cNvSpPr txBox="1"/>
          <p:nvPr/>
        </p:nvSpPr>
        <p:spPr>
          <a:xfrm>
            <a:off x="3610154" y="2484318"/>
            <a:ext cx="2593980" cy="984885"/>
          </a:xfrm>
          <a:prstGeom prst="rect">
            <a:avLst/>
          </a:prstGeom>
          <a:noFill/>
        </p:spPr>
        <p:txBody>
          <a:bodyPr wrap="none" rtlCol="0">
            <a:spAutoFit/>
          </a:bodyPr>
          <a:lstStyle/>
          <a:p>
            <a:pPr marL="285750" indent="-285750">
              <a:spcBef>
                <a:spcPts val="600"/>
              </a:spcBef>
              <a:buFont typeface="Wingdings" panose="05000000000000000000" pitchFamily="2" charset="2"/>
              <a:buChar char="Ø"/>
            </a:pPr>
            <a:r>
              <a:rPr lang="en-US" sz="1600" b="1" dirty="0">
                <a:solidFill>
                  <a:srgbClr val="7030A0"/>
                </a:solidFill>
                <a:latin typeface="Arial" pitchFamily="34" charset="0"/>
                <a:cs typeface="Arial" pitchFamily="34" charset="0"/>
              </a:rPr>
              <a:t>Switch Statements</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Temporary Field</a:t>
            </a:r>
          </a:p>
          <a:p>
            <a:pPr marL="285750" indent="-285750">
              <a:spcBef>
                <a:spcPts val="600"/>
              </a:spcBef>
              <a:buFont typeface="Wingdings" panose="05000000000000000000" pitchFamily="2" charset="2"/>
              <a:buChar char="Ø"/>
            </a:pPr>
            <a:r>
              <a:rPr lang="en-US" sz="1600" b="1" dirty="0">
                <a:solidFill>
                  <a:srgbClr val="7030A0"/>
                </a:solidFill>
                <a:latin typeface="Arial" pitchFamily="34" charset="0"/>
                <a:cs typeface="Arial" pitchFamily="34" charset="0"/>
              </a:rPr>
              <a:t>Inappropriate Naming</a:t>
            </a:r>
          </a:p>
        </p:txBody>
      </p:sp>
      <p:sp>
        <p:nvSpPr>
          <p:cNvPr id="6" name="TextBox 5"/>
          <p:cNvSpPr txBox="1"/>
          <p:nvPr/>
        </p:nvSpPr>
        <p:spPr>
          <a:xfrm>
            <a:off x="6114366" y="2464751"/>
            <a:ext cx="2983148" cy="907941"/>
          </a:xfrm>
          <a:prstGeom prst="rect">
            <a:avLst/>
          </a:prstGeom>
          <a:noFill/>
        </p:spPr>
        <p:txBody>
          <a:bodyPr wrap="square" rtlCol="0">
            <a:spAutoFit/>
          </a:bodyPr>
          <a:lstStyle/>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Refused Bequest</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Alternate Classes with Different Interfaces</a:t>
            </a:r>
          </a:p>
        </p:txBody>
      </p:sp>
      <p:sp>
        <p:nvSpPr>
          <p:cNvPr id="7" name="TextBox 6"/>
          <p:cNvSpPr txBox="1"/>
          <p:nvPr/>
        </p:nvSpPr>
        <p:spPr>
          <a:xfrm>
            <a:off x="3610154" y="1312221"/>
            <a:ext cx="2321469" cy="984885"/>
          </a:xfrm>
          <a:prstGeom prst="rect">
            <a:avLst/>
          </a:prstGeom>
          <a:noFill/>
        </p:spPr>
        <p:txBody>
          <a:bodyPr wrap="none" rtlCol="0">
            <a:spAutoFit/>
          </a:bodyPr>
          <a:lstStyle/>
          <a:p>
            <a:pPr marL="285750" indent="-285750">
              <a:spcBef>
                <a:spcPts val="600"/>
              </a:spcBef>
              <a:buFont typeface="Wingdings" panose="05000000000000000000" pitchFamily="2" charset="2"/>
              <a:buChar char="Ø"/>
            </a:pPr>
            <a:r>
              <a:rPr lang="en-US" sz="1600" b="1" dirty="0">
                <a:solidFill>
                  <a:srgbClr val="7030A0"/>
                </a:solidFill>
                <a:latin typeface="Arial" pitchFamily="34" charset="0"/>
                <a:cs typeface="Arial" pitchFamily="34" charset="0"/>
              </a:rPr>
              <a:t>Large Class</a:t>
            </a:r>
          </a:p>
          <a:p>
            <a:pPr marL="285750" indent="-285750">
              <a:spcBef>
                <a:spcPts val="600"/>
              </a:spcBef>
              <a:buFont typeface="Wingdings" panose="05000000000000000000" pitchFamily="2" charset="2"/>
              <a:buChar char="Ø"/>
            </a:pPr>
            <a:r>
              <a:rPr lang="en-US" sz="1600" b="1" dirty="0">
                <a:solidFill>
                  <a:srgbClr val="7030A0"/>
                </a:solidFill>
                <a:latin typeface="Arial" pitchFamily="34" charset="0"/>
                <a:cs typeface="Arial" pitchFamily="34" charset="0"/>
              </a:rPr>
              <a:t>Long Method</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Long Parameter List</a:t>
            </a:r>
          </a:p>
        </p:txBody>
      </p:sp>
      <p:sp>
        <p:nvSpPr>
          <p:cNvPr id="8" name="TextBox 7"/>
          <p:cNvSpPr txBox="1"/>
          <p:nvPr/>
        </p:nvSpPr>
        <p:spPr>
          <a:xfrm>
            <a:off x="6160852" y="1323709"/>
            <a:ext cx="2284600" cy="984885"/>
          </a:xfrm>
          <a:prstGeom prst="rect">
            <a:avLst/>
          </a:prstGeom>
          <a:noFill/>
        </p:spPr>
        <p:txBody>
          <a:bodyPr wrap="none" rtlCol="0">
            <a:spAutoFit/>
          </a:bodyPr>
          <a:lstStyle/>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Primitive Obsession</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Data Clumps</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God Class</a:t>
            </a:r>
          </a:p>
        </p:txBody>
      </p:sp>
      <p:sp>
        <p:nvSpPr>
          <p:cNvPr id="9" name="TextBox 8"/>
          <p:cNvSpPr txBox="1"/>
          <p:nvPr/>
        </p:nvSpPr>
        <p:spPr>
          <a:xfrm>
            <a:off x="3610154" y="3581142"/>
            <a:ext cx="2124299" cy="661720"/>
          </a:xfrm>
          <a:prstGeom prst="rect">
            <a:avLst/>
          </a:prstGeom>
          <a:noFill/>
        </p:spPr>
        <p:txBody>
          <a:bodyPr wrap="none" rtlCol="0">
            <a:spAutoFit/>
          </a:bodyPr>
          <a:lstStyle/>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Divergent Change</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Shotgun Surgery</a:t>
            </a:r>
          </a:p>
        </p:txBody>
      </p:sp>
      <p:sp>
        <p:nvSpPr>
          <p:cNvPr id="10" name="TextBox 9"/>
          <p:cNvSpPr txBox="1"/>
          <p:nvPr/>
        </p:nvSpPr>
        <p:spPr>
          <a:xfrm>
            <a:off x="6114366" y="3561627"/>
            <a:ext cx="2983148" cy="338554"/>
          </a:xfrm>
          <a:prstGeom prst="rect">
            <a:avLst/>
          </a:prstGeom>
          <a:noFill/>
        </p:spPr>
        <p:txBody>
          <a:bodyPr wrap="square" rtlCol="0">
            <a:spAutoFit/>
          </a:bodyPr>
          <a:lstStyle/>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Parallel Inheritance</a:t>
            </a:r>
          </a:p>
        </p:txBody>
      </p:sp>
      <p:sp>
        <p:nvSpPr>
          <p:cNvPr id="11" name="TextBox 10"/>
          <p:cNvSpPr txBox="1"/>
          <p:nvPr/>
        </p:nvSpPr>
        <p:spPr>
          <a:xfrm>
            <a:off x="3610154" y="4411968"/>
            <a:ext cx="1965603" cy="984885"/>
          </a:xfrm>
          <a:prstGeom prst="rect">
            <a:avLst/>
          </a:prstGeom>
          <a:noFill/>
        </p:spPr>
        <p:txBody>
          <a:bodyPr wrap="none" rtlCol="0">
            <a:spAutoFit/>
          </a:bodyPr>
          <a:lstStyle/>
          <a:p>
            <a:pPr marL="285750" indent="-285750">
              <a:spcBef>
                <a:spcPts val="600"/>
              </a:spcBef>
              <a:buFont typeface="Wingdings" panose="05000000000000000000" pitchFamily="2" charset="2"/>
              <a:buChar char="Ø"/>
            </a:pPr>
            <a:r>
              <a:rPr lang="en-US" sz="1600" b="1" dirty="0">
                <a:solidFill>
                  <a:srgbClr val="7030A0"/>
                </a:solidFill>
                <a:latin typeface="Arial" pitchFamily="34" charset="0"/>
                <a:cs typeface="Arial" pitchFamily="34" charset="0"/>
              </a:rPr>
              <a:t>Comments</a:t>
            </a:r>
          </a:p>
          <a:p>
            <a:pPr marL="285750" indent="-285750">
              <a:spcBef>
                <a:spcPts val="600"/>
              </a:spcBef>
              <a:buFont typeface="Wingdings" panose="05000000000000000000" pitchFamily="2" charset="2"/>
              <a:buChar char="Ø"/>
            </a:pPr>
            <a:r>
              <a:rPr lang="en-US" sz="1600" b="1" dirty="0">
                <a:solidFill>
                  <a:srgbClr val="7030A0"/>
                </a:solidFill>
                <a:latin typeface="Arial" pitchFamily="34" charset="0"/>
                <a:cs typeface="Arial" pitchFamily="34" charset="0"/>
              </a:rPr>
              <a:t>Duplicate Code</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Lazy Class</a:t>
            </a:r>
          </a:p>
        </p:txBody>
      </p:sp>
      <p:sp>
        <p:nvSpPr>
          <p:cNvPr id="12" name="TextBox 11"/>
          <p:cNvSpPr txBox="1"/>
          <p:nvPr/>
        </p:nvSpPr>
        <p:spPr>
          <a:xfrm>
            <a:off x="6114366" y="4402233"/>
            <a:ext cx="2983148" cy="984885"/>
          </a:xfrm>
          <a:prstGeom prst="rect">
            <a:avLst/>
          </a:prstGeom>
          <a:noFill/>
        </p:spPr>
        <p:txBody>
          <a:bodyPr wrap="square" rtlCol="0">
            <a:spAutoFit/>
          </a:bodyPr>
          <a:lstStyle/>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Data Class</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Dead Code</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Speculative Generality</a:t>
            </a:r>
          </a:p>
        </p:txBody>
      </p:sp>
      <p:sp>
        <p:nvSpPr>
          <p:cNvPr id="13" name="TextBox 12"/>
          <p:cNvSpPr txBox="1"/>
          <p:nvPr/>
        </p:nvSpPr>
        <p:spPr>
          <a:xfrm>
            <a:off x="3610154" y="5539520"/>
            <a:ext cx="2504212" cy="661720"/>
          </a:xfrm>
          <a:prstGeom prst="rect">
            <a:avLst/>
          </a:prstGeom>
          <a:noFill/>
        </p:spPr>
        <p:txBody>
          <a:bodyPr wrap="none" rtlCol="0">
            <a:spAutoFit/>
          </a:bodyPr>
          <a:lstStyle/>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Feature Envy chains</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Inappropriate Intimacy</a:t>
            </a:r>
          </a:p>
        </p:txBody>
      </p:sp>
      <p:sp>
        <p:nvSpPr>
          <p:cNvPr id="14" name="TextBox 13"/>
          <p:cNvSpPr txBox="1"/>
          <p:nvPr/>
        </p:nvSpPr>
        <p:spPr>
          <a:xfrm>
            <a:off x="6114366" y="5539617"/>
            <a:ext cx="2983148" cy="984885"/>
          </a:xfrm>
          <a:prstGeom prst="rect">
            <a:avLst/>
          </a:prstGeom>
          <a:noFill/>
        </p:spPr>
        <p:txBody>
          <a:bodyPr wrap="square" rtlCol="0">
            <a:spAutoFit/>
          </a:bodyPr>
          <a:lstStyle/>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Message Chains</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Middle Man</a:t>
            </a:r>
          </a:p>
          <a:p>
            <a:pPr marL="285750" indent="-285750">
              <a:spcBef>
                <a:spcPts val="600"/>
              </a:spcBef>
              <a:buFont typeface="Wingdings" panose="05000000000000000000" pitchFamily="2" charset="2"/>
              <a:buChar char="Ø"/>
            </a:pPr>
            <a:r>
              <a:rPr lang="en-US" sz="1600" dirty="0">
                <a:solidFill>
                  <a:srgbClr val="7030A0"/>
                </a:solidFill>
                <a:latin typeface="Arial" pitchFamily="34" charset="0"/>
                <a:cs typeface="Arial" pitchFamily="34" charset="0"/>
              </a:rPr>
              <a:t>Incomplete Library Class</a:t>
            </a:r>
          </a:p>
        </p:txBody>
      </p:sp>
    </p:spTree>
    <p:extLst>
      <p:ext uri="{BB962C8B-B14F-4D97-AF65-F5344CB8AC3E}">
        <p14:creationId xmlns:p14="http://schemas.microsoft.com/office/powerpoint/2010/main" val="1930432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Sample (Java)</a:t>
            </a:r>
          </a:p>
        </p:txBody>
      </p:sp>
      <p:sp>
        <p:nvSpPr>
          <p:cNvPr id="4" name="TextBox 3"/>
          <p:cNvSpPr txBox="1"/>
          <p:nvPr/>
        </p:nvSpPr>
        <p:spPr>
          <a:xfrm>
            <a:off x="536714" y="1476128"/>
            <a:ext cx="7058343" cy="4832092"/>
          </a:xfrm>
          <a:prstGeom prst="rect">
            <a:avLst/>
          </a:prstGeom>
          <a:noFill/>
        </p:spPr>
        <p:txBody>
          <a:bodyPr wrap="none" rtlCol="0">
            <a:spAutoFit/>
          </a:bodyPr>
          <a:lstStyle/>
          <a:p>
            <a:r>
              <a:rPr lang="en-US" sz="1400" b="1" dirty="0">
                <a:latin typeface="Courier" pitchFamily="49" charset="0"/>
                <a:cs typeface="Arial" pitchFamily="34" charset="0"/>
              </a:rPr>
              <a:t>public</a:t>
            </a:r>
            <a:r>
              <a:rPr lang="en-US" sz="1400" dirty="0">
                <a:latin typeface="Courier" pitchFamily="49" charset="0"/>
                <a:cs typeface="Arial" pitchFamily="34" charset="0"/>
              </a:rPr>
              <a:t> </a:t>
            </a:r>
            <a:r>
              <a:rPr lang="en-US" sz="1400" b="1" dirty="0">
                <a:latin typeface="Courier" pitchFamily="49" charset="0"/>
                <a:cs typeface="Arial" pitchFamily="34" charset="0"/>
              </a:rPr>
              <a:t>abstract</a:t>
            </a:r>
            <a:r>
              <a:rPr lang="en-US" sz="1400" dirty="0">
                <a:latin typeface="Courier" pitchFamily="49" charset="0"/>
                <a:cs typeface="Arial" pitchFamily="34" charset="0"/>
              </a:rPr>
              <a:t> </a:t>
            </a:r>
            <a:r>
              <a:rPr lang="en-US" sz="1400" b="1" dirty="0">
                <a:latin typeface="Courier" pitchFamily="49" charset="0"/>
                <a:cs typeface="Arial" pitchFamily="34" charset="0"/>
              </a:rPr>
              <a:t>class</a:t>
            </a:r>
            <a:r>
              <a:rPr lang="en-US" sz="1400" dirty="0">
                <a:latin typeface="Courier" pitchFamily="49" charset="0"/>
                <a:cs typeface="Arial" pitchFamily="34" charset="0"/>
              </a:rPr>
              <a:t> </a:t>
            </a:r>
            <a:r>
              <a:rPr lang="en-US" sz="1400" dirty="0" err="1">
                <a:latin typeface="Courier" pitchFamily="49" charset="0"/>
                <a:cs typeface="Arial" pitchFamily="34" charset="0"/>
              </a:rPr>
              <a:t>AbstractCollection</a:t>
            </a:r>
            <a:r>
              <a:rPr lang="en-US" sz="1400" dirty="0">
                <a:latin typeface="Courier" pitchFamily="49" charset="0"/>
                <a:cs typeface="Arial" pitchFamily="34" charset="0"/>
              </a:rPr>
              <a:t> </a:t>
            </a:r>
            <a:r>
              <a:rPr lang="en-US" sz="1400" b="1" dirty="0">
                <a:latin typeface="Courier" pitchFamily="49" charset="0"/>
                <a:cs typeface="Arial" pitchFamily="34" charset="0"/>
              </a:rPr>
              <a:t>implements</a:t>
            </a:r>
            <a:r>
              <a:rPr lang="en-US" sz="1400" dirty="0">
                <a:latin typeface="Courier" pitchFamily="49" charset="0"/>
                <a:cs typeface="Arial" pitchFamily="34" charset="0"/>
              </a:rPr>
              <a:t> Collection {</a:t>
            </a:r>
          </a:p>
          <a:p>
            <a:r>
              <a:rPr lang="en-US" sz="1400" dirty="0">
                <a:latin typeface="Courier" pitchFamily="49" charset="0"/>
                <a:cs typeface="Arial" pitchFamily="34" charset="0"/>
              </a:rPr>
              <a:t>  </a:t>
            </a:r>
            <a:r>
              <a:rPr lang="en-US" sz="1400" b="1" dirty="0">
                <a:latin typeface="Courier" pitchFamily="49" charset="0"/>
                <a:cs typeface="Arial" pitchFamily="34" charset="0"/>
              </a:rPr>
              <a:t>public</a:t>
            </a:r>
            <a:r>
              <a:rPr lang="en-US" sz="1400" dirty="0">
                <a:latin typeface="Courier" pitchFamily="49" charset="0"/>
                <a:cs typeface="Arial" pitchFamily="34" charset="0"/>
              </a:rPr>
              <a:t> </a:t>
            </a:r>
            <a:r>
              <a:rPr lang="en-US" sz="1400" b="1" dirty="0">
                <a:latin typeface="Courier" pitchFamily="49" charset="0"/>
                <a:cs typeface="Arial" pitchFamily="34" charset="0"/>
              </a:rPr>
              <a:t>void</a:t>
            </a:r>
            <a:r>
              <a:rPr lang="en-US" sz="1400" dirty="0">
                <a:latin typeface="Courier" pitchFamily="49" charset="0"/>
                <a:cs typeface="Arial" pitchFamily="34" charset="0"/>
              </a:rPr>
              <a:t> </a:t>
            </a:r>
            <a:r>
              <a:rPr lang="en-US" sz="1400" dirty="0" err="1">
                <a:latin typeface="Courier" pitchFamily="49" charset="0"/>
                <a:cs typeface="Arial" pitchFamily="34" charset="0"/>
              </a:rPr>
              <a:t>addAll</a:t>
            </a:r>
            <a:r>
              <a:rPr lang="en-US" sz="1400" dirty="0">
                <a:latin typeface="Courier" pitchFamily="49" charset="0"/>
                <a:cs typeface="Arial" pitchFamily="34" charset="0"/>
              </a:rPr>
              <a:t>(</a:t>
            </a:r>
            <a:r>
              <a:rPr lang="en-US" sz="1400" dirty="0" err="1">
                <a:latin typeface="Courier" pitchFamily="49" charset="0"/>
                <a:cs typeface="Arial" pitchFamily="34" charset="0"/>
              </a:rPr>
              <a:t>AbstractCollection</a:t>
            </a:r>
            <a:r>
              <a:rPr lang="en-US" sz="1400" dirty="0">
                <a:latin typeface="Courier" pitchFamily="49" charset="0"/>
                <a:cs typeface="Arial" pitchFamily="34" charset="0"/>
              </a:rPr>
              <a:t> c) {</a:t>
            </a:r>
          </a:p>
          <a:p>
            <a:r>
              <a:rPr lang="en-US" sz="1400" dirty="0">
                <a:latin typeface="Courier" pitchFamily="49" charset="0"/>
                <a:cs typeface="Arial" pitchFamily="34" charset="0"/>
              </a:rPr>
              <a:t>    </a:t>
            </a:r>
            <a:r>
              <a:rPr lang="en-US" sz="1400" b="1" dirty="0">
                <a:latin typeface="Courier" pitchFamily="49" charset="0"/>
                <a:cs typeface="Arial" pitchFamily="34" charset="0"/>
              </a:rPr>
              <a:t>if</a:t>
            </a:r>
            <a:r>
              <a:rPr lang="en-US" sz="1400" dirty="0">
                <a:latin typeface="Courier" pitchFamily="49" charset="0"/>
                <a:cs typeface="Arial" pitchFamily="34" charset="0"/>
              </a:rPr>
              <a:t> (c </a:t>
            </a:r>
            <a:r>
              <a:rPr lang="en-US" sz="1400" b="1" dirty="0" err="1">
                <a:latin typeface="Courier" pitchFamily="49" charset="0"/>
                <a:cs typeface="Arial" pitchFamily="34" charset="0"/>
              </a:rPr>
              <a:t>instanceof</a:t>
            </a:r>
            <a:r>
              <a:rPr lang="en-US" sz="1400" dirty="0">
                <a:latin typeface="Courier" pitchFamily="49" charset="0"/>
                <a:cs typeface="Arial" pitchFamily="34" charset="0"/>
              </a:rPr>
              <a:t> Set) {</a:t>
            </a:r>
          </a:p>
          <a:p>
            <a:r>
              <a:rPr lang="en-US" sz="1400" dirty="0">
                <a:latin typeface="Courier" pitchFamily="49" charset="0"/>
                <a:cs typeface="Arial" pitchFamily="34" charset="0"/>
              </a:rPr>
              <a:t>	  Set s = (Set)c;</a:t>
            </a:r>
          </a:p>
          <a:p>
            <a:r>
              <a:rPr lang="en-US" sz="1400" dirty="0">
                <a:latin typeface="Courier" pitchFamily="49" charset="0"/>
                <a:cs typeface="Arial" pitchFamily="34" charset="0"/>
              </a:rPr>
              <a:t>	  </a:t>
            </a:r>
            <a:r>
              <a:rPr lang="en-US" sz="1400" b="1" dirty="0">
                <a:latin typeface="Courier" pitchFamily="49" charset="0"/>
                <a:cs typeface="Arial" pitchFamily="34" charset="0"/>
              </a:rPr>
              <a:t>for</a:t>
            </a:r>
            <a:r>
              <a:rPr lang="en-US" sz="1400" dirty="0">
                <a:latin typeface="Courier" pitchFamily="49" charset="0"/>
                <a:cs typeface="Arial" pitchFamily="34" charset="0"/>
              </a:rPr>
              <a:t> (</a:t>
            </a:r>
            <a:r>
              <a:rPr lang="en-US" sz="1400" b="1" dirty="0" err="1">
                <a:latin typeface="Courier" pitchFamily="49" charset="0"/>
                <a:cs typeface="Arial" pitchFamily="34" charset="0"/>
              </a:rPr>
              <a:t>int</a:t>
            </a:r>
            <a:r>
              <a:rPr lang="en-US" sz="1400" dirty="0">
                <a:latin typeface="Courier" pitchFamily="49" charset="0"/>
                <a:cs typeface="Arial" pitchFamily="34" charset="0"/>
              </a:rPr>
              <a:t> </a:t>
            </a:r>
            <a:r>
              <a:rPr lang="en-US" sz="1400" dirty="0" err="1">
                <a:latin typeface="Courier" pitchFamily="49" charset="0"/>
                <a:cs typeface="Arial" pitchFamily="34" charset="0"/>
              </a:rPr>
              <a:t>i</a:t>
            </a:r>
            <a:r>
              <a:rPr lang="en-US" sz="1400" dirty="0">
                <a:latin typeface="Courier" pitchFamily="49" charset="0"/>
                <a:cs typeface="Arial" pitchFamily="34" charset="0"/>
              </a:rPr>
              <a:t> = 0; </a:t>
            </a:r>
            <a:r>
              <a:rPr lang="en-US" sz="1400" dirty="0" err="1">
                <a:latin typeface="Courier" pitchFamily="49" charset="0"/>
                <a:cs typeface="Arial" pitchFamily="34" charset="0"/>
              </a:rPr>
              <a:t>i</a:t>
            </a:r>
            <a:r>
              <a:rPr lang="en-US" sz="1400" dirty="0">
                <a:latin typeface="Courier" pitchFamily="49" charset="0"/>
                <a:cs typeface="Arial" pitchFamily="34" charset="0"/>
              </a:rPr>
              <a:t> &lt; </a:t>
            </a:r>
            <a:r>
              <a:rPr lang="en-US" sz="1400" dirty="0" err="1">
                <a:latin typeface="Courier" pitchFamily="49" charset="0"/>
                <a:cs typeface="Arial" pitchFamily="34" charset="0"/>
              </a:rPr>
              <a:t>s.size</a:t>
            </a:r>
            <a:r>
              <a:rPr lang="en-US" sz="1400" dirty="0">
                <a:latin typeface="Courier" pitchFamily="49" charset="0"/>
                <a:cs typeface="Arial" pitchFamily="34" charset="0"/>
              </a:rPr>
              <a:t>(); </a:t>
            </a:r>
            <a:r>
              <a:rPr lang="en-US" sz="1400" dirty="0" err="1">
                <a:latin typeface="Courier" pitchFamily="49" charset="0"/>
                <a:cs typeface="Arial" pitchFamily="34" charset="0"/>
              </a:rPr>
              <a:t>i</a:t>
            </a:r>
            <a:r>
              <a:rPr lang="en-US" sz="1400" dirty="0">
                <a:latin typeface="Courier" pitchFamily="49" charset="0"/>
                <a:cs typeface="Arial" pitchFamily="34" charset="0"/>
              </a:rPr>
              <a:t>++) {</a:t>
            </a:r>
          </a:p>
          <a:p>
            <a:r>
              <a:rPr lang="en-US" sz="1400" dirty="0">
                <a:latin typeface="Courier" pitchFamily="49" charset="0"/>
                <a:cs typeface="Arial" pitchFamily="34" charset="0"/>
              </a:rPr>
              <a:t>        if (!contains(</a:t>
            </a:r>
            <a:r>
              <a:rPr lang="en-US" sz="1400" dirty="0" err="1">
                <a:latin typeface="Courier" pitchFamily="49" charset="0"/>
                <a:cs typeface="Arial" pitchFamily="34" charset="0"/>
              </a:rPr>
              <a:t>s.getElementAt</a:t>
            </a:r>
            <a:r>
              <a:rPr lang="en-US" sz="1400" dirty="0">
                <a:latin typeface="Courier" pitchFamily="49" charset="0"/>
                <a:cs typeface="Arial" pitchFamily="34" charset="0"/>
              </a:rPr>
              <a:t>(</a:t>
            </a:r>
            <a:r>
              <a:rPr lang="en-US" sz="1400" dirty="0" err="1">
                <a:latin typeface="Courier" pitchFamily="49" charset="0"/>
                <a:cs typeface="Arial" pitchFamily="34" charset="0"/>
              </a:rPr>
              <a:t>i</a:t>
            </a:r>
            <a:r>
              <a:rPr lang="en-US" sz="1400" dirty="0">
                <a:latin typeface="Courier" pitchFamily="49" charset="0"/>
                <a:cs typeface="Arial" pitchFamily="34" charset="0"/>
              </a:rPr>
              <a:t>)) </a:t>
            </a:r>
          </a:p>
          <a:p>
            <a:r>
              <a:rPr lang="en-US" sz="1400" dirty="0">
                <a:latin typeface="Courier" pitchFamily="49" charset="0"/>
                <a:cs typeface="Arial" pitchFamily="34" charset="0"/>
              </a:rPr>
              <a:t>          add(</a:t>
            </a:r>
            <a:r>
              <a:rPr lang="en-US" sz="1400" dirty="0" err="1">
                <a:latin typeface="Courier" pitchFamily="49" charset="0"/>
                <a:cs typeface="Arial" pitchFamily="34" charset="0"/>
              </a:rPr>
              <a:t>s.getElementAt</a:t>
            </a:r>
            <a:r>
              <a:rPr lang="en-US" sz="1400" dirty="0">
                <a:latin typeface="Courier" pitchFamily="49" charset="0"/>
                <a:cs typeface="Arial" pitchFamily="34" charset="0"/>
              </a:rPr>
              <a:t>(</a:t>
            </a:r>
            <a:r>
              <a:rPr lang="en-US" sz="1400" dirty="0" err="1">
                <a:latin typeface="Courier" pitchFamily="49" charset="0"/>
                <a:cs typeface="Arial" pitchFamily="34" charset="0"/>
              </a:rPr>
              <a:t>i</a:t>
            </a:r>
            <a:r>
              <a:rPr lang="en-US" sz="1400" dirty="0">
                <a:latin typeface="Courier" pitchFamily="49" charset="0"/>
                <a:cs typeface="Arial" pitchFamily="34" charset="0"/>
              </a:rPr>
              <a:t>);</a:t>
            </a:r>
          </a:p>
          <a:p>
            <a:r>
              <a:rPr lang="en-US" sz="1400" dirty="0">
                <a:latin typeface="Courier" pitchFamily="49" charset="0"/>
                <a:cs typeface="Arial" pitchFamily="34" charset="0"/>
              </a:rPr>
              <a:t>	  }</a:t>
            </a:r>
          </a:p>
          <a:p>
            <a:r>
              <a:rPr lang="en-US" sz="1400" dirty="0">
                <a:latin typeface="Courier" pitchFamily="49" charset="0"/>
                <a:cs typeface="Arial" pitchFamily="34" charset="0"/>
              </a:rPr>
              <a:t>    } </a:t>
            </a:r>
            <a:r>
              <a:rPr lang="en-US" sz="1400" b="1" dirty="0">
                <a:latin typeface="Courier" pitchFamily="49" charset="0"/>
                <a:cs typeface="Arial" pitchFamily="34" charset="0"/>
              </a:rPr>
              <a:t>else if </a:t>
            </a:r>
            <a:r>
              <a:rPr lang="en-US" sz="1400" dirty="0">
                <a:latin typeface="Courier" pitchFamily="49" charset="0"/>
                <a:cs typeface="Arial" pitchFamily="34" charset="0"/>
              </a:rPr>
              <a:t>(c </a:t>
            </a:r>
            <a:r>
              <a:rPr lang="en-US" sz="1400" b="1" dirty="0" err="1">
                <a:latin typeface="Courier" pitchFamily="49" charset="0"/>
                <a:cs typeface="Arial" pitchFamily="34" charset="0"/>
              </a:rPr>
              <a:t>instanceof</a:t>
            </a:r>
            <a:r>
              <a:rPr lang="en-US" sz="1400" dirty="0">
                <a:latin typeface="Courier" pitchFamily="49" charset="0"/>
                <a:cs typeface="Arial" pitchFamily="34" charset="0"/>
              </a:rPr>
              <a:t> List) {</a:t>
            </a:r>
          </a:p>
          <a:p>
            <a:r>
              <a:rPr lang="en-US" sz="1400" dirty="0">
                <a:latin typeface="Courier" pitchFamily="49" charset="0"/>
                <a:cs typeface="Arial" pitchFamily="34" charset="0"/>
              </a:rPr>
              <a:t>      List l = (List)c;</a:t>
            </a:r>
          </a:p>
          <a:p>
            <a:r>
              <a:rPr lang="en-US" sz="1400" dirty="0">
                <a:latin typeface="Courier" pitchFamily="49" charset="0"/>
                <a:cs typeface="Arial" pitchFamily="34" charset="0"/>
              </a:rPr>
              <a:t>	  </a:t>
            </a:r>
            <a:r>
              <a:rPr lang="en-US" sz="1400" b="1" dirty="0">
                <a:latin typeface="Courier" pitchFamily="49" charset="0"/>
                <a:cs typeface="Arial" pitchFamily="34" charset="0"/>
              </a:rPr>
              <a:t>for</a:t>
            </a:r>
            <a:r>
              <a:rPr lang="en-US" sz="1400" dirty="0">
                <a:latin typeface="Courier" pitchFamily="49" charset="0"/>
                <a:cs typeface="Arial" pitchFamily="34" charset="0"/>
              </a:rPr>
              <a:t> (</a:t>
            </a:r>
            <a:r>
              <a:rPr lang="en-US" sz="1400" b="1" dirty="0" err="1">
                <a:latin typeface="Courier" pitchFamily="49" charset="0"/>
                <a:cs typeface="Arial" pitchFamily="34" charset="0"/>
              </a:rPr>
              <a:t>int</a:t>
            </a:r>
            <a:r>
              <a:rPr lang="en-US" sz="1400" dirty="0">
                <a:latin typeface="Courier" pitchFamily="49" charset="0"/>
                <a:cs typeface="Arial" pitchFamily="34" charset="0"/>
              </a:rPr>
              <a:t> </a:t>
            </a:r>
            <a:r>
              <a:rPr lang="en-US" sz="1400" dirty="0" err="1">
                <a:latin typeface="Courier" pitchFamily="49" charset="0"/>
                <a:cs typeface="Arial" pitchFamily="34" charset="0"/>
              </a:rPr>
              <a:t>i</a:t>
            </a:r>
            <a:r>
              <a:rPr lang="en-US" sz="1400" dirty="0">
                <a:latin typeface="Courier" pitchFamily="49" charset="0"/>
                <a:cs typeface="Arial" pitchFamily="34" charset="0"/>
              </a:rPr>
              <a:t> = 0; </a:t>
            </a:r>
            <a:r>
              <a:rPr lang="en-US" sz="1400" dirty="0" err="1">
                <a:latin typeface="Courier" pitchFamily="49" charset="0"/>
                <a:cs typeface="Arial" pitchFamily="34" charset="0"/>
              </a:rPr>
              <a:t>i</a:t>
            </a:r>
            <a:r>
              <a:rPr lang="en-US" sz="1400" dirty="0">
                <a:latin typeface="Courier" pitchFamily="49" charset="0"/>
                <a:cs typeface="Arial" pitchFamily="34" charset="0"/>
              </a:rPr>
              <a:t> &lt; </a:t>
            </a:r>
            <a:r>
              <a:rPr lang="en-US" sz="1400" dirty="0" err="1">
                <a:latin typeface="Courier" pitchFamily="49" charset="0"/>
                <a:cs typeface="Arial" pitchFamily="34" charset="0"/>
              </a:rPr>
              <a:t>l.size</a:t>
            </a:r>
            <a:r>
              <a:rPr lang="en-US" sz="1400" dirty="0">
                <a:latin typeface="Courier" pitchFamily="49" charset="0"/>
                <a:cs typeface="Arial" pitchFamily="34" charset="0"/>
              </a:rPr>
              <a:t>(); </a:t>
            </a:r>
            <a:r>
              <a:rPr lang="en-US" sz="1400" dirty="0" err="1">
                <a:latin typeface="Courier" pitchFamily="49" charset="0"/>
                <a:cs typeface="Arial" pitchFamily="34" charset="0"/>
              </a:rPr>
              <a:t>i</a:t>
            </a:r>
            <a:r>
              <a:rPr lang="en-US" sz="1400" dirty="0">
                <a:latin typeface="Courier" pitchFamily="49" charset="0"/>
                <a:cs typeface="Arial" pitchFamily="34" charset="0"/>
              </a:rPr>
              <a:t>++) {</a:t>
            </a:r>
          </a:p>
          <a:p>
            <a:r>
              <a:rPr lang="en-US" sz="1400" dirty="0">
                <a:latin typeface="Courier" pitchFamily="49" charset="0"/>
                <a:cs typeface="Arial" pitchFamily="34" charset="0"/>
              </a:rPr>
              <a:t>        </a:t>
            </a:r>
            <a:r>
              <a:rPr lang="en-US" sz="1400" b="1" dirty="0">
                <a:latin typeface="Courier" pitchFamily="49" charset="0"/>
                <a:cs typeface="Arial" pitchFamily="34" charset="0"/>
              </a:rPr>
              <a:t>if</a:t>
            </a:r>
            <a:r>
              <a:rPr lang="en-US" sz="1400" dirty="0">
                <a:latin typeface="Courier" pitchFamily="49" charset="0"/>
                <a:cs typeface="Arial" pitchFamily="34" charset="0"/>
              </a:rPr>
              <a:t> (!contains(</a:t>
            </a:r>
            <a:r>
              <a:rPr lang="en-US" sz="1400" dirty="0" err="1">
                <a:latin typeface="Courier" pitchFamily="49" charset="0"/>
                <a:cs typeface="Arial" pitchFamily="34" charset="0"/>
              </a:rPr>
              <a:t>l.get</a:t>
            </a:r>
            <a:r>
              <a:rPr lang="en-US" sz="1400" dirty="0">
                <a:latin typeface="Courier" pitchFamily="49" charset="0"/>
                <a:cs typeface="Arial" pitchFamily="34" charset="0"/>
              </a:rPr>
              <a:t> (</a:t>
            </a:r>
            <a:r>
              <a:rPr lang="en-US" sz="1400" dirty="0" err="1">
                <a:latin typeface="Courier" pitchFamily="49" charset="0"/>
                <a:cs typeface="Arial" pitchFamily="34" charset="0"/>
              </a:rPr>
              <a:t>i</a:t>
            </a:r>
            <a:r>
              <a:rPr lang="en-US" sz="1400" dirty="0">
                <a:latin typeface="Courier" pitchFamily="49" charset="0"/>
                <a:cs typeface="Arial" pitchFamily="34" charset="0"/>
              </a:rPr>
              <a:t>))</a:t>
            </a:r>
          </a:p>
          <a:p>
            <a:r>
              <a:rPr lang="en-US" sz="1400" dirty="0">
                <a:latin typeface="Courier" pitchFamily="49" charset="0"/>
                <a:cs typeface="Arial" pitchFamily="34" charset="0"/>
              </a:rPr>
              <a:t>          add(</a:t>
            </a:r>
            <a:r>
              <a:rPr lang="en-US" sz="1400" dirty="0" err="1">
                <a:latin typeface="Courier" pitchFamily="49" charset="0"/>
                <a:cs typeface="Arial" pitchFamily="34" charset="0"/>
              </a:rPr>
              <a:t>l.get</a:t>
            </a:r>
            <a:r>
              <a:rPr lang="en-US" sz="1400" dirty="0">
                <a:latin typeface="Courier" pitchFamily="49" charset="0"/>
                <a:cs typeface="Arial" pitchFamily="34" charset="0"/>
              </a:rPr>
              <a:t>(</a:t>
            </a:r>
            <a:r>
              <a:rPr lang="en-US" sz="1400" dirty="0" err="1">
                <a:latin typeface="Courier" pitchFamily="49" charset="0"/>
                <a:cs typeface="Arial" pitchFamily="34" charset="0"/>
              </a:rPr>
              <a:t>i</a:t>
            </a:r>
            <a:r>
              <a:rPr lang="en-US" sz="1400" dirty="0">
                <a:latin typeface="Courier" pitchFamily="49" charset="0"/>
                <a:cs typeface="Arial" pitchFamily="34" charset="0"/>
              </a:rPr>
              <a:t>);</a:t>
            </a:r>
          </a:p>
          <a:p>
            <a:r>
              <a:rPr lang="en-US" sz="1400" dirty="0">
                <a:latin typeface="Courier" pitchFamily="49" charset="0"/>
                <a:cs typeface="Arial" pitchFamily="34" charset="0"/>
              </a:rPr>
              <a:t>	  }</a:t>
            </a:r>
          </a:p>
          <a:p>
            <a:r>
              <a:rPr lang="en-US" sz="1400" dirty="0">
                <a:latin typeface="Courier" pitchFamily="49" charset="0"/>
                <a:cs typeface="Arial" pitchFamily="34" charset="0"/>
              </a:rPr>
              <a:t>    } </a:t>
            </a:r>
            <a:r>
              <a:rPr lang="en-US" sz="1400" b="1" dirty="0">
                <a:latin typeface="Courier" pitchFamily="49" charset="0"/>
                <a:cs typeface="Arial" pitchFamily="34" charset="0"/>
              </a:rPr>
              <a:t>else if </a:t>
            </a:r>
            <a:r>
              <a:rPr lang="en-US" sz="1400" dirty="0">
                <a:latin typeface="Courier" pitchFamily="49" charset="0"/>
                <a:cs typeface="Arial" pitchFamily="34" charset="0"/>
              </a:rPr>
              <a:t>(c </a:t>
            </a:r>
            <a:r>
              <a:rPr lang="en-US" sz="1400" b="1" dirty="0" err="1">
                <a:latin typeface="Courier" pitchFamily="49" charset="0"/>
                <a:cs typeface="Arial" pitchFamily="34" charset="0"/>
              </a:rPr>
              <a:t>instanceof</a:t>
            </a:r>
            <a:r>
              <a:rPr lang="en-US" sz="1400" dirty="0">
                <a:latin typeface="Courier" pitchFamily="49" charset="0"/>
                <a:cs typeface="Arial" pitchFamily="34" charset="0"/>
              </a:rPr>
              <a:t> Map) {</a:t>
            </a:r>
          </a:p>
          <a:p>
            <a:r>
              <a:rPr lang="en-US" sz="1400" dirty="0">
                <a:latin typeface="Courier" pitchFamily="49" charset="0"/>
                <a:cs typeface="Arial" pitchFamily="34" charset="0"/>
              </a:rPr>
              <a:t>      Map m = (Map)c;</a:t>
            </a:r>
          </a:p>
          <a:p>
            <a:r>
              <a:rPr lang="en-US" sz="1400" dirty="0">
                <a:latin typeface="Courier" pitchFamily="49" charset="0"/>
                <a:cs typeface="Arial" pitchFamily="34" charset="0"/>
              </a:rPr>
              <a:t>	  </a:t>
            </a:r>
            <a:r>
              <a:rPr lang="en-US" sz="1400" b="1" dirty="0">
                <a:latin typeface="Courier" pitchFamily="49" charset="0"/>
                <a:cs typeface="Arial" pitchFamily="34" charset="0"/>
              </a:rPr>
              <a:t>for</a:t>
            </a:r>
            <a:r>
              <a:rPr lang="en-US" sz="1400" dirty="0">
                <a:latin typeface="Courier" pitchFamily="49" charset="0"/>
                <a:cs typeface="Arial" pitchFamily="34" charset="0"/>
              </a:rPr>
              <a:t> (</a:t>
            </a:r>
            <a:r>
              <a:rPr lang="en-US" sz="1400" b="1" dirty="0" err="1">
                <a:latin typeface="Courier" pitchFamily="49" charset="0"/>
                <a:cs typeface="Arial" pitchFamily="34" charset="0"/>
              </a:rPr>
              <a:t>int</a:t>
            </a:r>
            <a:r>
              <a:rPr lang="en-US" sz="1400" dirty="0">
                <a:latin typeface="Courier" pitchFamily="49" charset="0"/>
                <a:cs typeface="Arial" pitchFamily="34" charset="0"/>
              </a:rPr>
              <a:t> </a:t>
            </a:r>
            <a:r>
              <a:rPr lang="en-US" sz="1400" dirty="0" err="1">
                <a:latin typeface="Courier" pitchFamily="49" charset="0"/>
                <a:cs typeface="Arial" pitchFamily="34" charset="0"/>
              </a:rPr>
              <a:t>i</a:t>
            </a:r>
            <a:r>
              <a:rPr lang="en-US" sz="1400" dirty="0">
                <a:latin typeface="Courier" pitchFamily="49" charset="0"/>
                <a:cs typeface="Arial" pitchFamily="34" charset="0"/>
              </a:rPr>
              <a:t> = 0; </a:t>
            </a:r>
            <a:r>
              <a:rPr lang="en-US" sz="1400" dirty="0" err="1">
                <a:latin typeface="Courier" pitchFamily="49" charset="0"/>
                <a:cs typeface="Arial" pitchFamily="34" charset="0"/>
              </a:rPr>
              <a:t>i</a:t>
            </a:r>
            <a:r>
              <a:rPr lang="en-US" sz="1400" dirty="0">
                <a:latin typeface="Courier" pitchFamily="49" charset="0"/>
                <a:cs typeface="Arial" pitchFamily="34" charset="0"/>
              </a:rPr>
              <a:t> &lt; </a:t>
            </a:r>
            <a:r>
              <a:rPr lang="en-US" sz="1400" dirty="0" err="1">
                <a:latin typeface="Courier" pitchFamily="49" charset="0"/>
                <a:cs typeface="Arial" pitchFamily="34" charset="0"/>
              </a:rPr>
              <a:t>s.size</a:t>
            </a:r>
            <a:r>
              <a:rPr lang="en-US" sz="1400" dirty="0">
                <a:latin typeface="Courier" pitchFamily="49" charset="0"/>
                <a:cs typeface="Arial" pitchFamily="34" charset="0"/>
              </a:rPr>
              <a:t>(); </a:t>
            </a:r>
            <a:r>
              <a:rPr lang="en-US" sz="1400" dirty="0" err="1">
                <a:latin typeface="Courier" pitchFamily="49" charset="0"/>
                <a:cs typeface="Arial" pitchFamily="34" charset="0"/>
              </a:rPr>
              <a:t>i</a:t>
            </a:r>
            <a:r>
              <a:rPr lang="en-US" sz="1400" dirty="0">
                <a:latin typeface="Courier" pitchFamily="49" charset="0"/>
                <a:cs typeface="Arial" pitchFamily="34" charset="0"/>
              </a:rPr>
              <a:t>++) {</a:t>
            </a:r>
          </a:p>
          <a:p>
            <a:r>
              <a:rPr lang="en-US" sz="1400" dirty="0">
                <a:latin typeface="Courier" pitchFamily="49" charset="0"/>
                <a:cs typeface="Arial" pitchFamily="34" charset="0"/>
              </a:rPr>
              <a:t>        add(</a:t>
            </a:r>
            <a:r>
              <a:rPr lang="en-US" sz="1400" dirty="0" err="1">
                <a:latin typeface="Courier" pitchFamily="49" charset="0"/>
                <a:cs typeface="Arial" pitchFamily="34" charset="0"/>
              </a:rPr>
              <a:t>m.keys</a:t>
            </a:r>
            <a:r>
              <a:rPr lang="en-US" sz="1400" dirty="0">
                <a:latin typeface="Courier" pitchFamily="49" charset="0"/>
                <a:cs typeface="Arial" pitchFamily="34" charset="0"/>
              </a:rPr>
              <a:t>[</a:t>
            </a:r>
            <a:r>
              <a:rPr lang="en-US" sz="1400" dirty="0" err="1">
                <a:latin typeface="Courier" pitchFamily="49" charset="0"/>
                <a:cs typeface="Arial" pitchFamily="34" charset="0"/>
              </a:rPr>
              <a:t>i</a:t>
            </a:r>
            <a:r>
              <a:rPr lang="en-US" sz="1400" dirty="0">
                <a:latin typeface="Courier" pitchFamily="49" charset="0"/>
                <a:cs typeface="Arial" pitchFamily="34" charset="0"/>
              </a:rPr>
              <a:t>], </a:t>
            </a:r>
            <a:r>
              <a:rPr lang="en-US" sz="1400" dirty="0" err="1">
                <a:latin typeface="Courier" pitchFamily="49" charset="0"/>
                <a:cs typeface="Arial" pitchFamily="34" charset="0"/>
              </a:rPr>
              <a:t>m.values</a:t>
            </a:r>
            <a:r>
              <a:rPr lang="en-US" sz="1400" dirty="0">
                <a:latin typeface="Courier" pitchFamily="49" charset="0"/>
                <a:cs typeface="Arial" pitchFamily="34" charset="0"/>
              </a:rPr>
              <a:t>[</a:t>
            </a:r>
            <a:r>
              <a:rPr lang="en-US" sz="1400" dirty="0" err="1">
                <a:latin typeface="Courier" pitchFamily="49" charset="0"/>
                <a:cs typeface="Arial" pitchFamily="34" charset="0"/>
              </a:rPr>
              <a:t>i</a:t>
            </a:r>
            <a:r>
              <a:rPr lang="en-US" sz="1400" dirty="0">
                <a:latin typeface="Courier" pitchFamily="49" charset="0"/>
                <a:cs typeface="Arial" pitchFamily="34" charset="0"/>
              </a:rPr>
              <a:t>]);</a:t>
            </a:r>
          </a:p>
          <a:p>
            <a:r>
              <a:rPr lang="en-US" sz="1400" dirty="0">
                <a:latin typeface="Courier" pitchFamily="49" charset="0"/>
                <a:cs typeface="Arial" pitchFamily="34" charset="0"/>
              </a:rPr>
              <a:t>	  }</a:t>
            </a:r>
          </a:p>
          <a:p>
            <a:r>
              <a:rPr lang="en-US" sz="1400" dirty="0">
                <a:latin typeface="Courier" pitchFamily="49" charset="0"/>
                <a:cs typeface="Arial" pitchFamily="34" charset="0"/>
              </a:rPr>
              <a:t>    }    </a:t>
            </a:r>
          </a:p>
          <a:p>
            <a:r>
              <a:rPr lang="en-US" sz="1400" dirty="0">
                <a:latin typeface="Courier" pitchFamily="49" charset="0"/>
                <a:cs typeface="Arial" pitchFamily="34" charset="0"/>
              </a:rPr>
              <a:t>  }</a:t>
            </a:r>
          </a:p>
          <a:p>
            <a:r>
              <a:rPr lang="en-US" sz="1400" dirty="0">
                <a:latin typeface="Courier" pitchFamily="49" charset="0"/>
                <a:cs typeface="Arial" pitchFamily="34" charset="0"/>
              </a:rPr>
              <a:t>} </a:t>
            </a:r>
          </a:p>
        </p:txBody>
      </p:sp>
    </p:spTree>
    <p:extLst>
      <p:ext uri="{BB962C8B-B14F-4D97-AF65-F5344CB8AC3E}">
        <p14:creationId xmlns:p14="http://schemas.microsoft.com/office/powerpoint/2010/main" val="3286406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Smell Analysis</a:t>
            </a:r>
          </a:p>
        </p:txBody>
      </p:sp>
      <p:pic>
        <p:nvPicPr>
          <p:cNvPr id="1026" name="Picture 2" descr="https://elearning.industriallogic.com/gh/albums/shared/images/benefits/hazardsBig.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073" t="6310" r="5824" b="6275"/>
          <a:stretch/>
        </p:blipFill>
        <p:spPr bwMode="auto">
          <a:xfrm>
            <a:off x="515178" y="1333085"/>
            <a:ext cx="7127661" cy="45223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assrealestatenews.com/wp-content/uploads/2010/05/Stinky-man-e1275259134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948" y="2893807"/>
            <a:ext cx="1010340" cy="102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840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0"/>
            <a:ext cx="5597052" cy="1182848"/>
          </a:xfrm>
        </p:spPr>
        <p:txBody>
          <a:bodyPr/>
          <a:lstStyle/>
          <a:p>
            <a:r>
              <a:rPr lang="en-US" dirty="0"/>
              <a:t>Inappropriate Naming</a:t>
            </a:r>
          </a:p>
        </p:txBody>
      </p:sp>
      <p:sp>
        <p:nvSpPr>
          <p:cNvPr id="3" name="Content Placeholder 2"/>
          <p:cNvSpPr>
            <a:spLocks noGrp="1"/>
          </p:cNvSpPr>
          <p:nvPr>
            <p:ph idx="1"/>
          </p:nvPr>
        </p:nvSpPr>
        <p:spPr/>
        <p:txBody>
          <a:bodyPr>
            <a:normAutofit lnSpcReduction="10000"/>
          </a:bodyPr>
          <a:lstStyle/>
          <a:p>
            <a:r>
              <a:rPr lang="en-US" dirty="0"/>
              <a:t>Names are everywhere in software</a:t>
            </a:r>
          </a:p>
          <a:p>
            <a:pPr lvl="1"/>
            <a:r>
              <a:rPr lang="en-US" dirty="0"/>
              <a:t>Solutions, project, source files, classes, interfaces, methods, variables</a:t>
            </a:r>
          </a:p>
          <a:p>
            <a:endParaRPr lang="en-US" dirty="0"/>
          </a:p>
          <a:p>
            <a:r>
              <a:rPr lang="en-US" dirty="0"/>
              <a:t>Use </a:t>
            </a:r>
            <a:r>
              <a:rPr lang="en-US" b="1" dirty="0"/>
              <a:t>Intention-Revealing</a:t>
            </a:r>
            <a:r>
              <a:rPr lang="en-US" dirty="0"/>
              <a:t> names (from Kent Beck's "Smalltalk Best Practice Patterns")</a:t>
            </a:r>
          </a:p>
          <a:p>
            <a:pPr lvl="1"/>
            <a:r>
              <a:rPr lang="en-US" b="1" dirty="0"/>
              <a:t>DO:</a:t>
            </a:r>
            <a:r>
              <a:rPr lang="en-US" dirty="0"/>
              <a:t>      Name methods after </a:t>
            </a:r>
            <a:r>
              <a:rPr lang="en-US" b="1" dirty="0"/>
              <a:t>what</a:t>
            </a:r>
            <a:r>
              <a:rPr lang="en-US" dirty="0"/>
              <a:t> the method does</a:t>
            </a:r>
          </a:p>
          <a:p>
            <a:pPr lvl="1"/>
            <a:r>
              <a:rPr lang="en-US" b="1" dirty="0"/>
              <a:t>DON’T: </a:t>
            </a:r>
            <a:r>
              <a:rPr lang="en-US" dirty="0"/>
              <a:t>Name methods after </a:t>
            </a:r>
            <a:r>
              <a:rPr lang="en-US" b="1" dirty="0"/>
              <a:t>how</a:t>
            </a:r>
            <a:r>
              <a:rPr lang="en-US" dirty="0"/>
              <a:t> it works.</a:t>
            </a:r>
          </a:p>
          <a:p>
            <a:endParaRPr lang="en-US" dirty="0"/>
          </a:p>
          <a:p>
            <a:r>
              <a:rPr lang="en-US" dirty="0"/>
              <a:t>Class names should be nouns</a:t>
            </a:r>
          </a:p>
          <a:p>
            <a:pPr lvl="1"/>
            <a:r>
              <a:rPr lang="en-US" dirty="0"/>
              <a:t>They describe what its purpose is.</a:t>
            </a:r>
          </a:p>
          <a:p>
            <a:pPr lvl="1"/>
            <a:r>
              <a:rPr lang="en-US" dirty="0" err="1"/>
              <a:t>Eg</a:t>
            </a:r>
            <a:r>
              <a:rPr lang="en-US" dirty="0"/>
              <a:t>.  Practice, Account, </a:t>
            </a:r>
            <a:r>
              <a:rPr lang="en-US" dirty="0" err="1"/>
              <a:t>UserController</a:t>
            </a:r>
            <a:r>
              <a:rPr lang="en-US" dirty="0"/>
              <a:t>, </a:t>
            </a:r>
          </a:p>
          <a:p>
            <a:pPr lvl="1"/>
            <a:endParaRPr lang="en-US" dirty="0"/>
          </a:p>
          <a:p>
            <a:r>
              <a:rPr lang="en-US" dirty="0"/>
              <a:t>Method names should be verbs describing what it does, not how</a:t>
            </a:r>
          </a:p>
          <a:p>
            <a:pPr lvl="1"/>
            <a:r>
              <a:rPr lang="en-US" dirty="0"/>
              <a:t>Bad:  </a:t>
            </a:r>
            <a:r>
              <a:rPr lang="en-US" dirty="0" err="1"/>
              <a:t>GetCustomersListWithAllCustomersIncludedWithoutFilter</a:t>
            </a:r>
            <a:r>
              <a:rPr lang="en-US" dirty="0"/>
              <a:t>()</a:t>
            </a:r>
          </a:p>
          <a:p>
            <a:pPr lvl="1"/>
            <a:r>
              <a:rPr lang="en-US" dirty="0"/>
              <a:t>Good:  </a:t>
            </a:r>
            <a:r>
              <a:rPr lang="en-US" dirty="0" err="1"/>
              <a:t>GetAllCustomers</a:t>
            </a:r>
            <a:r>
              <a:rPr lang="en-US"/>
              <a:t>()</a:t>
            </a:r>
            <a:r>
              <a:rPr lang="en-US" dirty="0"/>
              <a:t>		</a:t>
            </a:r>
          </a:p>
          <a:p>
            <a:endParaRPr lang="en-US" dirty="0"/>
          </a:p>
          <a:p>
            <a:endParaRPr lang="en-US" dirty="0"/>
          </a:p>
        </p:txBody>
      </p:sp>
      <p:sp>
        <p:nvSpPr>
          <p:cNvPr id="4" name="AutoShape 2" descr="data:image/jpeg;base64,/9j/4AAQSkZJRgABAQAAAQABAAD/2wCEAAkGBxQQEhUUEBQUFRUXFxcUFRgXFRQXGxkXGBQXFxcXHRgaHyggHBolGxQXITglJSkrLi4uFyA0ODMsNygtLiwBCgoKDg0OGhAQGzAkHyQsLCwsLS8sLCwsLCwsLCwtLCwsLCw0LCwsLCwsLCwsLCwsLCwsLCwsKy0sLCwsLCwsLP/AABEIAMMAwAMBIgACEQEDEQH/xAAcAAEAAgMBAQEAAAAAAAAAAAAABQYBBAcDAgj/xABKEAACAQMBBQQGBgUICQUAAAABAgMABBEFBhITITEiQVFhBxQycYGRQlJicqGxM1OCwdEVIzRDc5Ki8BYkJVSUstLT8URVk8Lh/8QAGgEBAAMBAQEAAAAAAAAAAAAAAAECAwQFBv/EACgRAAICAgIBAwQCAwAAAAAAAAABAhEDEiExBBNBUSIyYXGh8AUUYv/aAAwDAQACEQMRAD8A7hSs0oDFZpSgFYrNR+t6zDZxGW5cIg7z1J7gB1J8hQEXtvql5bRK2n2wuGJIfLc1GORCj2ufn865Lqe2t6Ti7uLm3J+gLcwD5sCx94NTesekC8u8i1UWkXc7APMw8d32U93Oqy2nh2352knf60rs5/HoK483k41wnz+D2PC/xueT2cVX/RlDxxvesXEg8TcTHn/er7jtipyk1wp8VuJh/wDavXko7gB7gBWmJpbnKWMbSt0Lgdhf2jyz5VwxnlnL6Wz3MuLxMELyRV/3osuyG0eoG8jtoJWuVyDMJgDwo8jLcQYOeuAc5Ndmrkmhi9022PDjsbdFBeV5GlkdyBzZ3GOfw76vWwutXF7arPdQCBmOUAYneTAw+CMrnny58uffXrY/tq7Pkc7UpuSjSfSLFSlK0MRSlKAUpSgMUqB2s2rh05V4m88r5EMKDLyHl0HcOY5+dRGwe2r6g7pcRJC+6JYgrFg0e8UdSSB20YYPIe0KAu1YqI2s1wWFpLcMu/w1yFzjeYnAXODjJPhXL7j0hao8hRBaxkGFd0I79qeTcRckjn1J6clNBR2elBSgFBWaUApSlAYNcZ2y0/UNR1ORY7dmjgwkLSZSJd5QWkyfaY9OXTFdnNU30t3ckWmTmEkE7iMR3IzhXPyNRJJrkvjk4yTj2cjFtJxiBciVEOGaNN2NmH0UJ5so725A9BW+45HBwccvLz86jtRuPV0WOFcuQRGo8FGS2PADnX3oingqWYsW7RJPjXjZU2t6pex9n4slCXoW5Sq5M29ldJ/lC4ZLwgLCFPBB/Sk57Xmgx+NdUhhVFCooVRyCgYA9wrktghfUbZd/g4JZXxkv3tF4cwCOfjXXq64/YjwfJTWaSbun2yuW9l/K960b/wBDtGXijumnI3hGfFUGCR5iumAVQNgJzbXV1ZSY7bteQN3usjHiqfEq2PgfKr+K7YJVweVkbcnZmlRmpbQW1sd24uIo2xnDuoOPHHWtWx2vspyBDcI5JwN3ePMnAGcYqxQnaVgVo6prMFrg3M0cW9nd32C5xjOM9cZHzoDfpVeh22sXOEuFb7quw+YFTsEyuAyEMpGQQcgigKr6Q4eHHFeAc7Zsv/YSYWYfABW/YqiXTmzupZYxk27C+QDHbgm7N1GPiof7xFdivrVZo3jcZV1ZG9zAg/nXF45zCtpLLza3lk065z3qzCMMfLKofc5qku7Lx6otnpZvFltbSNDvLcXERyOhRVM2fd2V+dU/ZKLi3doTz413PcH+zto+FGPdvPvVo6tePC8FlIDiy9ZkjY/ShZFMPxXDqfcPGrFsHacO+09PqWDt8XZSf3VN2xVI68KzSlWKClKUApSlAK1tRskuInilXeR1KsPEEVs0oDmOlejo2C3sskvrB9Wkitsr2lUxvvZ7ix7I5eB8cCvbM7CX15ArM3qaBAEDx7zuQOrLkbi/j5V26lUljjKrXRtDyMsL1k1Z+bdoraWBjb3SmO5jIeIoCQ5B7LofDPyxXTtkNcF9bLJ0cdiUeDr1+fX41IelDZv1y1MkQ/1i3zLER1IAy6eYIHTxArlfo71kQ3irvllulUPnulGSvl4j4isHiUeF0dT8h5vql2uH+fh/sv8AtdG0ax3kIzLaNxQPrRHAlj9xUZ96g1O6r6QbOAIEZ55JFDpFAvEkKkZGQOS9e8itTXZSltOyjJEUhA/YNUf0f2F7BbJ6pYwMJAGMrXIBcd2cIcDyzV8cnqc+ZR2VlkudZvLh+Imk2qtgAPcyqz47uSpy+ZrY/wBIdXT/ANJZMPBZZF/jVf0vaq/upUiitbbeki46ZuDho84zkL18jU4U1n/dLP8A4h/+mpcpkVjPeP0kPCf9o2M9uv62MieMeZKgFR8K39Q9IlmuFt9+8kIDBLdN8gHoWPsr8TVb1fUtUtInmuLS0EaDLEXDdOmMEczz6VWtldcuLG2RPVFZZXV0bjLGAJ5GWIbu6TjeUgdeQ7qspSorrC+GXOTbTVG5x6Wir3B7kFv8K4Fb2g+kMSTLb6hbvZTPyj3mDxyHphZMDnkjl59a1zJqf+4Q/wDGj/tVVNvri7ezdbqwjVDgKwuQ7BycLurwwWY5xgdc1EZSYlHGumdsrkm2um/z+pW/dcW6Xcf9ogKSH39hPlXUdKDiGIS/pBGgf7+6N78c1TPSGnCvNPuPol5bR/dKgZM/GMj9qtJdGceyibeZnsIL6PG/wwjHxWVQD8nH4msarJkrd8WW3RIhb2giJEtwwHIhfqZI5YOeVLKGX1W3j4D3MNvLPFLEpUFmikxAWz1TkSR5ivjZzWQt3DfXsiLILiS2kjJGIYtwrlV8Fccz5nwqsS8jtuz7ym2hNyMTGNeKPt4GfjUhVfs9tNPlbdju4Ce4cQDPzxU+G8KuZmaUpQClKUApSlAKpG1W1kwn9S01UacDemlfmkAPs5A9pz4VdmNct9HR37VpmOZppZJJz3iQscofujliqTlqjTHHZmrrGllFDX+r3aMxwCsqwLnwVVGSPeaomt6BNaQiS2kS5gVxIksfNo3ByCwBP+fCuqajou/LxzMUZV3E7MZVU6tycHmT35HQDuqI0XZ22S44trdZkyTOqtEyyKe5o1GFAPTHjWO1rk6Emn9PBabK5WeJJBgrIgbHUYYZx+6qtDZXuklv5OVbi2JLC3dt1oyeZCP4f5xVuijCAKoCqOQAGAB5CsTx7wxvMvmpwaopUy0oKSplK0Xam3spXkTRbuKaT2zFFvA5OSATjlnwFbet+lqWFcrYSRk9PWJFjPv4agsR8qkbnZ0ye1eXmPASIv4qgb8a+9L2Utbc7yRAvnJeQmRyfHebJq+0ezL0SrW+lXmtji6o7Rw4PBhQbnMjk5U+H2uZz3VIMt/E8RnsrTUDByhlzwZFA6csEDoO6pfXNpktZooTHJJJKCUC7gBwcEbzsBn+I8a2rDUZJGw9tNEPFzER/hYn8KjZlvTj0Qmq7bar0TTAh8eLxR8lC1raPdziVbi7s7y7uF/R73q8UMJPXhoXJ3vtEZ5d1XalFlr2I/14kW+0+pyfo7K3iHjLcM5/uqi/nVZ2zg1CSETXlzEUhkjmEUURAyrjmXJzyq9VBbdJvafdAfqXx8Bn91SssmyfRikVHU5ZootQWAuoS9UyGP21hkSNpCvnzPOp3ZHQtPeMy2ycYMx7cw32yORGXHTOfjmlpqMVvd3ryuqKwtZASepZZRgDqSd0chUlsVZNDZxLIpV23pHB6hnYuQfPnSb4Ixrk3LrQraVd14ISPDhqPyFQ+nXj6NdQRBmaxuXESq7FvV5T7IVjz3G8PI1aKqnpHj3rWMD2jcW4T7xlUD86jHJ7F8kU4s6rSlK6jiFKUoBSlKAwaq2pbB20srTIZoJHOZDBK0Yc+LL7JPnjNWqlBZTE9GdiTmdZrgj9fPJIP7pOPwqpbL2ca6tqXARUji4UKBRgDIJbA96V1+uP+i5+Kl3cH+vupHH3faH/ADms8nETXDzIu9KUrlO0UpSgI3XtEivY+HMMjqrDkyN9ZT3GoG31qfTiItRy8XSO7UHHkJVHsnz6GrhXy6BgQwBB5EEZBHmKlP5Kte6Pm3nWRQyMrKeYZSCD8RXpVVn2O4TGTTpntWPMoO1Ex84z0PmK8m13ULX+lWfHUf1lq2T8Yjz+VTrfRG1dlvryurdZUZHG8rAqw8QRzqonbqynAVp5LdlZWO8pU5U5KHIIIPQj8q2l1yJ5Tu31u0DjmpcJIjDoUbPMHwPSmrGyNjRtjra1k4qhpHGFjMjb/DUdFXPd5nJ86sNVm21VImIkv7aWIg82dFlU45dpTut78A1qw7T2sDNu3kt1kYWJV4pBz3FFyfiTUuLZCcUXCq3D/tLUooo+cFk3HnbqDNgiKMHpkdpjWIrTUdT7Ko2n2x9p5MGd1PUKnRPjV90DQ4bGFYbZd1F+JJ72Y97HxrXHjrlmOXKnwiSpSlbHOKUpQCtHWtSFrBJOysyxqXKoAWIHXGa3q+ZEBBBGQeRB6EHqPdQHN09JdzKoeDTWZSMqXuUTIPQ4CtWD6RL7/wBsQ+QvB/2qjNc0WTRXLxhpLBjnlktbEnp5xc/hVet0FhK9xGvGtp8M0i9po+efimT8K0UYsycpJlxufSXcrG/E0yROy3aWdHA5HmeQ5Ctf0W2vC02EeO83zY4/Co/XtQQ2U0sbBlMbYIORzGP31admbXhWkCfViTPvKgn8TWHkpRSSOnxJOTbZJ0pSuQ7hSlKAUpSoApnHWlaGvT8O2nfwic/HdOKldkPoj/RHpsV1pvEuIkk4s80nbRW9p/Pp0qwy+j3TW5mzh+C4r59F9pwdLtFxgmMOfexJ/fVqruPO9yuW2wmnR80s4AfuA/nU3a2ccQxEiIPBFC/lWxSgMVmlKAUpSgFKUoBSlKApXpZtrmWxKWqM6l19YEf6QwjJYIO85A5e+ue6GsZO9p7jcyBNbvy3e4sAeat1yDyPlXdjVL2/2atGhlu5N6CWJGcTRYV8gcgR0cE8sHxq0ZUVlGzm+t7Lb3EFmxTeAMsRBEb5zjB6BuR6fhVt0LbGKZhFOptpxyMchwD9xujCqzY67cRRo17ASrKG4kXaxkfTTqPeKkRb2t9CFysyDlnOWHvPUGrZMUchXFmlj/Re6Vz+29esP6O/rUI/q5jhwPBZP4/KpzSttLaY7kha3l6cOYbhz5E8jXFPDKHZ3488J9Msla2pX8dvG0szBUUZJ/IDxPlWwDUHtXoRvIiA7BlVjEByHG5FHJ8RjA8N4n3Zrvk2d1wV6W/1K9Fw1vi1NuiyC3df5+RGBYNg8hkA8vEYrx0vb14nWO7MdwhRZBPbgtuq3TiIB2T+VbM2oya1PBLaNLbFLcxXsqgqSXKngrn6SlWOe7fFW7StLitYxHAgRfLqfMnqT762m4Lijnxqbd2Rer7RrwkFk8cs053IMEMM/SdsdFUcz8B31CbW2Etpp90Xupp9+MJuyBOTswBZSoBAPhzq12eh28MrSxQokjDDMqgE/wAKjNs4+J6nD+tvIFI+yjGRvwSs4vlJGk+m2dE0u14MMcY+giJ/dUD91bVKV1nEKxWaUApSlAKUpQClKUBis0pQGK556WLnim1sR0mczTf2MODun7zED3Ka6Ga5TfzesandS9VhCWqe8DfkPzZR8DVoK2Vm6jZtVB6jszG7cSEtBKPpx8s/eXoRUvbzhxlemSvxBwfxBr1rqaTONNoriazNandvkyvQTxglf216r7+lS81vDdIN5Y5UI5HkwwfA16RXaOqnIw+QoOO11GAO/oai5dCMTGSyfgsebRkZif3r9E+YxUfyW4f4Z9Q6NJbc7G4kiH6t/wCci+R5r8DW3HtlJAcX9uyD9dDmSP3ke0n414WWtAsI7heBKegY5V/uP0b3dfKpY1lPBCZtDyMkCT0m/tpV/wBVeJgSWIRl6sckkDmCSakKot7s1bStvGMK/c8ZMbDzBXFYgjv7b9BcidR9C4XJ93EXBrln4sl0dcPMg++C91XdTcNqumR56G4m+IjVV/5m+Veei7W8aYW9xC8ExUkAsGRsY9l+Wfl3VVvSDcD+UY8y8Fo4d6KT6su+WUnyPSsscGp0zbJNOFo7xWar+w+0yalarMuA47Eqg53ZABke45BHkRVgrpOQVis0oBSlKAUpSgFKUoBQ0qpbZbaLZEQwpx7pxlIgeSj68h+iv4mgNb0lancwC1W1mWHjStG7lQx/RllwD3ZU8/MVRLKRrKylmmJMhaWZiwwWdmJBI8Sccq3G0l7mTj6hIZp+RTHZSLBDYjXu5gZPfio3bi6ANvFJkQtJvyvgkbqEEKfeT+FbxjqrOeU9nSJ3RbYxQRIeoRc58cZPxya3GOBmtG31u3k9ieI+W+oPyJzXtcXSbjHfX2SfaHga0tUZU7KRsSJ2jV0i32xuiWZsIi/VjQcznv6e84q+W6sFHEKlu8qCo+AJNQ+xH9BgH2P3mpykVSJm7Z43dokylJVDKe4jP+TUVwZ7T9HvXEP1GOZUH2WPtjyPPzqbpUtFUzW0+/jnXeibI6EdCp8GU81Pka8dc1MWsLytzwOyPFjyUfOvm+0lXbiRsYpfrrjmPB16MtQitLeXUcc8e4ttmSTruvITiMqT1XAJ/wDFVbfRZJdny2z0ptxLvH10MJw/fvjpH93HLFRkOpDUHvnYHiSxdhfqLGuce8sf8NdAYZzVH2F0RkkYzDHBLohA5SFm3XJPeBw+Q+151SUFsmaRyPVpnWPRlptvHZRTW8aoZ442lK57TKpGfmT86ttUX0PXH+pPBnnbTywfsht5P8LCr1WB0ClZpQGKVmlAKUpQClKUANcL126OnanciQesNMeLvR5Lxpk7sbL5DwPhXSdtdt4dNXdxxZypZYlOMAfSc/RX8+6uNWcd05lvZraZuOxkLooIC9RhM7+6M4HLoBVoun2Q47Ki0W+1lq3WXcPg6sn51I+vRMjMrpIoBY7rKwwBnuqnwzRzjKlXHwOPeD0qL13TokieRU3WA5FeXM93LrXQ26sw9NWelto6tZ2+/GOLcSgB93nulizEHwCg1av9CrL9T/jf+Nae1Fu8b2NvG5jMFuWJABIZiq9/3T861lvL1fZnRvvxD8xWOH7bo2zp7Ui32dqkKBIwFVeQA7q9qp669er1jt39xkT8ya9l2pnHtWmfuyqfzArfZHM8ci1UqsrtcfpWtwPdwz+TV9Ha9QMm3uB+yP402RHpy+CyUqrDbiLd3+FOF+tucvnnFfQ20jPSC4PujNNkPTl8FlkbdBOCcAnA5k4GcAeNaOgq3AQyDddsyMDywzksR+NQ7bYE+zaXB94RfzNeMm1VwfYtMfelH5AVGyJ0kTuz2o/yZqLGQ4tr0qpY9I515KT4Bt7H/iuvV+fLN77V5Hs1jgVcfzrbrMIwehJz7XgBzrvWnQGOKNGYuyoqlj1YqoBb44zXPOr4OmF1ybNKUqpYUpSgMVmqxf6hPcvJHbOsEEWRNdEBjvD20iB7OVxzdsgHlgkHEXLtq0Ua3U25FZnKxK6s1zc8uy6KCAmcZwQTjny6UBe6htrtcWwtJbhgDuL2QfpOeSL8SRXMNY9Jl9IRwEitoycDeHEk5+yWyd1efcAceNVLV9oLu6hAurl3QSpxI2VAAVYeHd31XZFtGYSFJLlH1R2KzBzNJkriUjs5I6KO4dOVdB0y3vbdFFtNb3cAACb53HCjpiVMqRj7PyqqSIGGGAI7wedQGizxW8jtLFOYndlQwzSxspUnI3UYBgfnyq+bF7onFkrhnRLvZKK7cyPDNaTd7xPHhvhzB+Kg15Rejxd9TLdTyKrK+5uxqDukEA8jy5Vo221dmmDAt/KQem9MRkdx3mx86xebX3k3KGNLZT9JjxJPgB2V/GsIxyvhGzljXLPPamTOoyjwhi+HNya1K8be3CZOWZmOXZjlmPiTXtXfjjrFI45y2k2KUpWhUVFapKZWEEZ685GH0V8Pea99RvSmEjG9K3sjw+0fIVo8ExjgxHMr9qWT6o7z/AVST9iUj6CC4kCKP5iLAPgzDoPMCpqvK1tliUIgwBXrUxVENivK1t5ryYW1mMyEZdyMrCv1mPj4Dvr20+wmvpvV7Tk2AZZCMrEp6E/aPPA8q7Hsts1Dp0PCgB583dubyN3sx/d3VnknXCLJH1svs7Fp8CwwA+Lufad+92PjUwKxWawLilKUApSlAQG0Gj5sJbe3UnKkBd7BYFsuu8e8gsPjXPvTBYSrdW8/DZ7ZIjGCilhE+cnIHQEBefTs48K6/TFQ1ZKdOz80yym4UxQRTSuw3QqROeZ8eXIeZq/bLeicMjSamxLuuBEjdlDu43yfpOPkPOurqgHQAV9YqIwSLSm5H551G1l0yX1e96f1U2DuSKOnPuYd47qjbFd+OWNCCySF1+Lb6H3d1fozVNNiuYzHcRrIh6qwB/8ABrnGo+huIMXsbmWA/Ub+cUeQPJse/NbLJ8mdHPY7gRtxRyilxvfYfpk+Geh8xUvUhN6MdSTeCvayq3tBt5M8sZ5DkaWHo+1WNQhFqQOQJlfOO76NXjkRVxIuZmA7ABPmcfuqOummPPhEHxSUZ+TDBq7Q+ja/f9JcW8Q+wjufmTipWz9EUGc3dzcz/ZDCJPkva/xVEsi9gonJf9IXiO7KmfkD+BIP4VsXG0IC9mNwx5LvKQP/AN9wrt8eythpsTyw2YYopbCoZpGwOgzlia5NqF7d3s/rF1aXgIyIYltbjciTwHZ5seWT347qqpvqyzSK6NXSJWMe80re07jH+QPCvWx1mGMYUO7Mcsxxlj7yan1tJ5D2bC8Y/atZF/FwBUZrNtPbnE1g0WfpSoSn95AVz5b1Wcq9yErPpNRlf9HBy8WkX92a+77UTDCWcKJMclDZye7zqIJCqWEq9rkFgCjePcM8zXxp2niTrzGe0x5lj9VT9XxPfVHnpF1ibZ2jYLWtLs7ZIlvbbith5maRULynrzbGcdB7qv0UgYAqQQehBBB+Ir83XDwKMPwx3Y7Ofl1q9ehi1uUlmKLKlkVG6JAygyZ6xBue7jOSOXTvrGM9i84a+51ulBSrmZis0rFAZrFKUBmhpSgApSlAKUpQGKzSlAYrNKUBis0pQGKw6gjBGR4GlKArWtbE2E/aktYix+ko3D80warNv6O9Oz/Rz/8ANcf9dKUJRbtF2RsrbnBawqfHdBPzbJqepShArNKUApSlAKUpQH//2Q=="/>
          <p:cNvSpPr>
            <a:spLocks noChangeAspect="1" noChangeArrowheads="1"/>
          </p:cNvSpPr>
          <p:nvPr/>
        </p:nvSpPr>
        <p:spPr bwMode="auto">
          <a:xfrm>
            <a:off x="155574" y="-144463"/>
            <a:ext cx="777875" cy="7778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http://massrealestatenews.com/wp-content/uploads/2010/05/Stinky-man-e12752591344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9825"/>
            <a:ext cx="1010340" cy="102717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16061" y="62493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0815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Inappropriate Naming - Fix</a:t>
            </a:r>
          </a:p>
        </p:txBody>
      </p:sp>
      <p:sp>
        <p:nvSpPr>
          <p:cNvPr id="3" name="Content Placeholder 2"/>
          <p:cNvSpPr>
            <a:spLocks noGrp="1"/>
          </p:cNvSpPr>
          <p:nvPr>
            <p:ph idx="1"/>
          </p:nvPr>
        </p:nvSpPr>
        <p:spPr>
          <a:xfrm>
            <a:off x="457200" y="1151907"/>
            <a:ext cx="8403336" cy="1844682"/>
          </a:xfrm>
        </p:spPr>
        <p:txBody>
          <a:bodyPr>
            <a:normAutofit/>
          </a:bodyPr>
          <a:lstStyle/>
          <a:p>
            <a:r>
              <a:rPr lang="en-US" dirty="0"/>
              <a:t>Use Intention-Revealing Names</a:t>
            </a:r>
          </a:p>
          <a:p>
            <a:endParaRPr lang="en-US" dirty="0"/>
          </a:p>
          <a:p>
            <a:r>
              <a:rPr lang="en-US" dirty="0"/>
              <a:t>Class, Method, Variable names  should be clear. </a:t>
            </a:r>
          </a:p>
          <a:p>
            <a:pPr lvl="1"/>
            <a:r>
              <a:rPr lang="en-US" dirty="0"/>
              <a:t>They should help tell a story</a:t>
            </a:r>
          </a:p>
          <a:p>
            <a:pPr lvl="1"/>
            <a:endParaRPr lang="en-US" dirty="0"/>
          </a:p>
        </p:txBody>
      </p:sp>
      <p:sp>
        <p:nvSpPr>
          <p:cNvPr id="5" name="Content Placeholder 2"/>
          <p:cNvSpPr txBox="1">
            <a:spLocks/>
          </p:cNvSpPr>
          <p:nvPr/>
        </p:nvSpPr>
        <p:spPr>
          <a:xfrm>
            <a:off x="457200" y="2864385"/>
            <a:ext cx="3059017" cy="3393195"/>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a:p>
            <a:r>
              <a:rPr lang="en-US" b="1" dirty="0">
                <a:solidFill>
                  <a:srgbClr val="FF0000"/>
                </a:solidFill>
              </a:rPr>
              <a:t>Bad</a:t>
            </a:r>
            <a:r>
              <a:rPr lang="en-US" dirty="0"/>
              <a:t>:</a:t>
            </a:r>
          </a:p>
          <a:p>
            <a:pPr lvl="1"/>
            <a:r>
              <a:rPr lang="en-US" dirty="0"/>
              <a:t>elapsed</a:t>
            </a:r>
          </a:p>
          <a:p>
            <a:pPr lvl="1"/>
            <a:r>
              <a:rPr lang="en-US" dirty="0" err="1"/>
              <a:t>createdDays</a:t>
            </a:r>
            <a:endParaRPr lang="en-US" dirty="0"/>
          </a:p>
          <a:p>
            <a:pPr lvl="1"/>
            <a:r>
              <a:rPr lang="en-US" dirty="0" err="1"/>
              <a:t>modifiedDays</a:t>
            </a:r>
            <a:endParaRPr lang="en-US" dirty="0"/>
          </a:p>
          <a:p>
            <a:pPr lvl="1"/>
            <a:r>
              <a:rPr lang="en-US" dirty="0"/>
              <a:t>age</a:t>
            </a:r>
          </a:p>
        </p:txBody>
      </p:sp>
      <p:sp>
        <p:nvSpPr>
          <p:cNvPr id="6" name="Content Placeholder 2"/>
          <p:cNvSpPr txBox="1">
            <a:spLocks/>
          </p:cNvSpPr>
          <p:nvPr/>
        </p:nvSpPr>
        <p:spPr>
          <a:xfrm>
            <a:off x="3969744" y="2864385"/>
            <a:ext cx="3059017" cy="3393195"/>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a:p>
            <a:r>
              <a:rPr lang="en-US" b="1" dirty="0">
                <a:solidFill>
                  <a:srgbClr val="00B050"/>
                </a:solidFill>
              </a:rPr>
              <a:t>Good</a:t>
            </a:r>
            <a:r>
              <a:rPr lang="en-US" dirty="0"/>
              <a:t>:</a:t>
            </a:r>
          </a:p>
          <a:p>
            <a:pPr lvl="1"/>
            <a:r>
              <a:rPr lang="en-US" dirty="0" err="1"/>
              <a:t>elapsedTimeInDays</a:t>
            </a:r>
            <a:endParaRPr lang="en-US" dirty="0"/>
          </a:p>
          <a:p>
            <a:pPr lvl="1"/>
            <a:r>
              <a:rPr lang="en-US" dirty="0" err="1"/>
              <a:t>daysSinceCreation</a:t>
            </a:r>
            <a:endParaRPr lang="en-US" dirty="0"/>
          </a:p>
          <a:p>
            <a:pPr lvl="1"/>
            <a:r>
              <a:rPr lang="en-US" dirty="0" err="1"/>
              <a:t>daysSinceModified</a:t>
            </a:r>
            <a:endParaRPr lang="en-US" dirty="0"/>
          </a:p>
          <a:p>
            <a:pPr lvl="1"/>
            <a:r>
              <a:rPr lang="en-US" dirty="0" err="1"/>
              <a:t>fileAgeInDays</a:t>
            </a:r>
            <a:endParaRPr lang="en-US" dirty="0"/>
          </a:p>
        </p:txBody>
      </p:sp>
    </p:spTree>
    <p:extLst>
      <p:ext uri="{BB962C8B-B14F-4D97-AF65-F5344CB8AC3E}">
        <p14:creationId xmlns:p14="http://schemas.microsoft.com/office/powerpoint/2010/main" val="3481384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0"/>
            <a:ext cx="5597052" cy="1182848"/>
          </a:xfrm>
        </p:spPr>
        <p:txBody>
          <a:bodyPr/>
          <a:lstStyle/>
          <a:p>
            <a:r>
              <a:rPr lang="en-US" dirty="0"/>
              <a:t>Duplicated Code</a:t>
            </a:r>
          </a:p>
        </p:txBody>
      </p:sp>
      <p:sp>
        <p:nvSpPr>
          <p:cNvPr id="3" name="Content Placeholder 2"/>
          <p:cNvSpPr>
            <a:spLocks noGrp="1"/>
          </p:cNvSpPr>
          <p:nvPr>
            <p:ph idx="1"/>
          </p:nvPr>
        </p:nvSpPr>
        <p:spPr>
          <a:xfrm>
            <a:off x="522051" y="1453897"/>
            <a:ext cx="3257550" cy="3461004"/>
          </a:xfrm>
        </p:spPr>
        <p:txBody>
          <a:bodyPr/>
          <a:lstStyle/>
          <a:p>
            <a:pPr marL="0" indent="0" algn="ctr">
              <a:buNone/>
            </a:pPr>
            <a:r>
              <a:rPr lang="en-US" b="1" dirty="0"/>
              <a:t>DRY </a:t>
            </a:r>
          </a:p>
          <a:p>
            <a:pPr marL="0" indent="0" algn="ctr">
              <a:buNone/>
            </a:pPr>
            <a:r>
              <a:rPr lang="en-US" dirty="0"/>
              <a:t>(Don’t Repeat Yourself)</a:t>
            </a:r>
          </a:p>
          <a:p>
            <a:pPr marL="0" indent="0" algn="ctr">
              <a:buNone/>
            </a:pPr>
            <a:endParaRPr lang="en-US" dirty="0"/>
          </a:p>
          <a:p>
            <a:pPr marL="0" indent="0" algn="ctr">
              <a:buNone/>
            </a:pPr>
            <a:r>
              <a:rPr lang="en-US" sz="1800" dirty="0" err="1"/>
              <a:t>vs</a:t>
            </a:r>
            <a:endParaRPr lang="en-US" sz="1800" dirty="0"/>
          </a:p>
          <a:p>
            <a:pPr marL="457200" lvl="1" indent="0" algn="ctr">
              <a:buNone/>
            </a:pPr>
            <a:endParaRPr lang="en-US" dirty="0"/>
          </a:p>
          <a:p>
            <a:pPr marL="457200" lvl="1" indent="0" algn="ctr">
              <a:buNone/>
            </a:pPr>
            <a:endParaRPr lang="en-US" dirty="0"/>
          </a:p>
          <a:p>
            <a:pPr marL="0" indent="0" algn="ctr">
              <a:buNone/>
            </a:pPr>
            <a:r>
              <a:rPr lang="en-US" b="1" dirty="0"/>
              <a:t>WET</a:t>
            </a:r>
          </a:p>
          <a:p>
            <a:pPr marL="0" indent="0" algn="ctr">
              <a:buNone/>
            </a:pPr>
            <a:r>
              <a:rPr lang="en-US" dirty="0"/>
              <a:t>(We Enjoy Typing)</a:t>
            </a:r>
          </a:p>
        </p:txBody>
      </p:sp>
      <p:pic>
        <p:nvPicPr>
          <p:cNvPr id="1028" name="Picture 4" descr="http://troll.me/images/boromir/one-does-not-simply-copy-and-pas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540" y="1924050"/>
            <a:ext cx="4860710" cy="2867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1537" y="5270667"/>
            <a:ext cx="7373994" cy="954107"/>
          </a:xfrm>
          <a:prstGeom prst="rect">
            <a:avLst/>
          </a:prstGeom>
          <a:noFill/>
        </p:spPr>
        <p:txBody>
          <a:bodyPr wrap="square" rtlCol="0">
            <a:spAutoFit/>
          </a:bodyPr>
          <a:lstStyle/>
          <a:p>
            <a:r>
              <a:rPr lang="en-US" sz="2800" dirty="0">
                <a:latin typeface="Arial" pitchFamily="34" charset="0"/>
                <a:cs typeface="Arial" pitchFamily="34" charset="0"/>
              </a:rPr>
              <a:t>Apply the “Rule of 3”</a:t>
            </a:r>
          </a:p>
          <a:p>
            <a:r>
              <a:rPr lang="en-US" sz="2800" dirty="0">
                <a:latin typeface="Arial" pitchFamily="34" charset="0"/>
                <a:cs typeface="Arial" pitchFamily="34" charset="0"/>
              </a:rPr>
              <a:t> - </a:t>
            </a:r>
            <a:r>
              <a:rPr lang="en-US" sz="2400" dirty="0">
                <a:latin typeface="Arial" pitchFamily="34" charset="0"/>
                <a:cs typeface="Arial" pitchFamily="34" charset="0"/>
              </a:rPr>
              <a:t>If you repeated something 3 times, then refactor</a:t>
            </a:r>
          </a:p>
        </p:txBody>
      </p:sp>
      <p:pic>
        <p:nvPicPr>
          <p:cNvPr id="7" name="Picture 6" descr="http://massrealestatenews.com/wp-content/uploads/2010/05/Stinky-man-e12752591344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19825"/>
            <a:ext cx="1010340" cy="102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617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Duplication  (continued)</a:t>
            </a:r>
          </a:p>
        </p:txBody>
      </p:sp>
      <p:sp>
        <p:nvSpPr>
          <p:cNvPr id="3" name="Content Placeholder 2"/>
          <p:cNvSpPr>
            <a:spLocks noGrp="1"/>
          </p:cNvSpPr>
          <p:nvPr>
            <p:ph idx="1"/>
          </p:nvPr>
        </p:nvSpPr>
        <p:spPr/>
        <p:txBody>
          <a:bodyPr/>
          <a:lstStyle/>
          <a:p>
            <a:r>
              <a:rPr lang="en-US" dirty="0"/>
              <a:t>Examples</a:t>
            </a:r>
          </a:p>
          <a:p>
            <a:pPr lvl="1"/>
            <a:r>
              <a:rPr lang="en-US" dirty="0"/>
              <a:t>Identical code (copy/paste)</a:t>
            </a:r>
          </a:p>
          <a:p>
            <a:pPr lvl="1"/>
            <a:r>
              <a:rPr lang="en-US" dirty="0"/>
              <a:t>Switch/case (or if/else) chains</a:t>
            </a:r>
          </a:p>
          <a:p>
            <a:pPr lvl="1"/>
            <a:r>
              <a:rPr lang="en-US" dirty="0"/>
              <a:t>Similar algorithms</a:t>
            </a:r>
          </a:p>
          <a:p>
            <a:pPr lvl="1"/>
            <a:endParaRPr lang="en-US" dirty="0"/>
          </a:p>
          <a:p>
            <a:r>
              <a:rPr lang="en-US" dirty="0"/>
              <a:t>Missed opportunity for abstraction</a:t>
            </a:r>
          </a:p>
          <a:p>
            <a:pPr lvl="1"/>
            <a:endParaRPr lang="en-US" dirty="0"/>
          </a:p>
          <a:p>
            <a:r>
              <a:rPr lang="en-US" dirty="0"/>
              <a:t>Design patterns and OO itself are strategies for eliminating duplication</a:t>
            </a:r>
          </a:p>
        </p:txBody>
      </p:sp>
    </p:spTree>
    <p:extLst>
      <p:ext uri="{BB962C8B-B14F-4D97-AF65-F5344CB8AC3E}">
        <p14:creationId xmlns:p14="http://schemas.microsoft.com/office/powerpoint/2010/main" val="1660162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0"/>
            <a:ext cx="5597052" cy="1182848"/>
          </a:xfrm>
        </p:spPr>
        <p:txBody>
          <a:bodyPr/>
          <a:lstStyle/>
          <a:p>
            <a:r>
              <a:rPr lang="en-US" dirty="0"/>
              <a:t>Long Method</a:t>
            </a:r>
          </a:p>
        </p:txBody>
      </p:sp>
      <p:sp>
        <p:nvSpPr>
          <p:cNvPr id="3" name="Content Placeholder 2"/>
          <p:cNvSpPr>
            <a:spLocks noGrp="1"/>
          </p:cNvSpPr>
          <p:nvPr>
            <p:ph idx="1"/>
          </p:nvPr>
        </p:nvSpPr>
        <p:spPr/>
        <p:txBody>
          <a:bodyPr/>
          <a:lstStyle/>
          <a:p>
            <a:r>
              <a:rPr lang="en-US" dirty="0"/>
              <a:t>Too hard to comprehend</a:t>
            </a:r>
          </a:p>
          <a:p>
            <a:pPr lvl="1"/>
            <a:r>
              <a:rPr lang="en-US" dirty="0"/>
              <a:t>Many conditions and loops, often nested &gt; 3 levels</a:t>
            </a:r>
          </a:p>
          <a:p>
            <a:pPr lvl="1"/>
            <a:r>
              <a:rPr lang="en-US" dirty="0"/>
              <a:t>Have to scroll to read method</a:t>
            </a:r>
          </a:p>
          <a:p>
            <a:pPr lvl="1"/>
            <a:r>
              <a:rPr lang="en-US" dirty="0"/>
              <a:t>Often has comments in it to explain sections</a:t>
            </a:r>
          </a:p>
          <a:p>
            <a:pPr lvl="1"/>
            <a:endParaRPr lang="en-US" dirty="0"/>
          </a:p>
          <a:p>
            <a:r>
              <a:rPr lang="en-US" dirty="0"/>
              <a:t>Violates </a:t>
            </a:r>
            <a:r>
              <a:rPr lang="en-US" b="1" dirty="0"/>
              <a:t>Single Responsibility Rule </a:t>
            </a:r>
            <a:r>
              <a:rPr lang="en-US" dirty="0"/>
              <a:t>– its doing too much</a:t>
            </a:r>
          </a:p>
          <a:p>
            <a:endParaRPr lang="en-US" dirty="0"/>
          </a:p>
          <a:p>
            <a:r>
              <a:rPr lang="en-US" dirty="0"/>
              <a:t>Short method is easier to read, easier to troubleshoot, and </a:t>
            </a:r>
            <a:r>
              <a:rPr lang="en-US" b="1" dirty="0"/>
              <a:t>Test</a:t>
            </a:r>
          </a:p>
          <a:p>
            <a:r>
              <a:rPr lang="en-US" dirty="0"/>
              <a:t>Give methods a good </a:t>
            </a:r>
            <a:r>
              <a:rPr lang="en-US" b="1" dirty="0"/>
              <a:t>intention-revealing</a:t>
            </a:r>
            <a:r>
              <a:rPr lang="en-US" dirty="0"/>
              <a:t> name</a:t>
            </a:r>
          </a:p>
          <a:p>
            <a:r>
              <a:rPr lang="en-US" dirty="0"/>
              <a:t>If you feel the need to add comments, make a method</a:t>
            </a:r>
          </a:p>
        </p:txBody>
      </p:sp>
      <p:sp>
        <p:nvSpPr>
          <p:cNvPr id="4" name="AutoShape 2" descr="data:image/jpeg;base64,/9j/4AAQSkZJRgABAQAAAQABAAD/2wCEAAkGBxQQEhUUEBQUFRUXFxcUFRgXFRQXGxkXGBQXFxcXHRgaHyggHBolGxQXITglJSkrLi4uFyA0ODMsNygtLiwBCgoKDg0OGhAQGzAkHyQsLCwsLS8sLCwsLCwsLCwtLCwsLCw0LCwsLCwsLCwsLCwsLCwsLCwsKy0sLCwsLCwsLP/AABEIAMMAwAMBIgACEQEDEQH/xAAcAAEAAgMBAQEAAAAAAAAAAAAABQYBBAcDAgj/xABKEAACAQMBBQQGBgUICQUAAAABAgMABBEFBhITITEiQVFhBxQycYGRQlJicqGxM1OCwdEVIzRDc5Ki8BYkJVSUstLT8URVk8Lh/8QAGgEBAAMBAQEAAAAAAAAAAAAAAAECAwQFBv/EACgRAAICAgIBAwQCAwAAAAAAAAABAhEDEiExBBNBUSIyYXGh8AUUYv/aAAwDAQACEQMRAD8A7hSs0oDFZpSgFYrNR+t6zDZxGW5cIg7z1J7gB1J8hQEXtvql5bRK2n2wuGJIfLc1GORCj2ufn865Lqe2t6Ti7uLm3J+gLcwD5sCx94NTesekC8u8i1UWkXc7APMw8d32U93Oqy2nh2352knf60rs5/HoK483k41wnz+D2PC/xueT2cVX/RlDxxvesXEg8TcTHn/er7jtipyk1wp8VuJh/wDavXko7gB7gBWmJpbnKWMbSt0Lgdhf2jyz5VwxnlnL6Wz3MuLxMELyRV/3osuyG0eoG8jtoJWuVyDMJgDwo8jLcQYOeuAc5Ndmrkmhi9022PDjsbdFBeV5GlkdyBzZ3GOfw76vWwutXF7arPdQCBmOUAYneTAw+CMrnny58uffXrY/tq7Pkc7UpuSjSfSLFSlK0MRSlKAUpSgMUqB2s2rh05V4m88r5EMKDLyHl0HcOY5+dRGwe2r6g7pcRJC+6JYgrFg0e8UdSSB20YYPIe0KAu1YqI2s1wWFpLcMu/w1yFzjeYnAXODjJPhXL7j0hao8hRBaxkGFd0I79qeTcRckjn1J6clNBR2elBSgFBWaUApSlAYNcZ2y0/UNR1ORY7dmjgwkLSZSJd5QWkyfaY9OXTFdnNU30t3ckWmTmEkE7iMR3IzhXPyNRJJrkvjk4yTj2cjFtJxiBciVEOGaNN2NmH0UJ5so725A9BW+45HBwccvLz86jtRuPV0WOFcuQRGo8FGS2PADnX3oingqWYsW7RJPjXjZU2t6pex9n4slCXoW5Sq5M29ldJ/lC4ZLwgLCFPBB/Sk57Xmgx+NdUhhVFCooVRyCgYA9wrktghfUbZd/g4JZXxkv3tF4cwCOfjXXq64/YjwfJTWaSbun2yuW9l/K960b/wBDtGXijumnI3hGfFUGCR5iumAVQNgJzbXV1ZSY7bteQN3usjHiqfEq2PgfKr+K7YJVweVkbcnZmlRmpbQW1sd24uIo2xnDuoOPHHWtWx2vspyBDcI5JwN3ePMnAGcYqxQnaVgVo6prMFrg3M0cW9nd32C5xjOM9cZHzoDfpVeh22sXOEuFb7quw+YFTsEyuAyEMpGQQcgigKr6Q4eHHFeAc7Zsv/YSYWYfABW/YqiXTmzupZYxk27C+QDHbgm7N1GPiof7xFdivrVZo3jcZV1ZG9zAg/nXF45zCtpLLza3lk065z3qzCMMfLKofc5qku7Lx6otnpZvFltbSNDvLcXERyOhRVM2fd2V+dU/ZKLi3doTz413PcH+zto+FGPdvPvVo6tePC8FlIDiy9ZkjY/ShZFMPxXDqfcPGrFsHacO+09PqWDt8XZSf3VN2xVI68KzSlWKClKUApSlAK1tRskuInilXeR1KsPEEVs0oDmOlejo2C3sskvrB9Wkitsr2lUxvvZ7ix7I5eB8cCvbM7CX15ArM3qaBAEDx7zuQOrLkbi/j5V26lUljjKrXRtDyMsL1k1Z+bdoraWBjb3SmO5jIeIoCQ5B7LofDPyxXTtkNcF9bLJ0cdiUeDr1+fX41IelDZv1y1MkQ/1i3zLER1IAy6eYIHTxArlfo71kQ3irvllulUPnulGSvl4j4isHiUeF0dT8h5vql2uH+fh/sv8AtdG0ax3kIzLaNxQPrRHAlj9xUZ96g1O6r6QbOAIEZ55JFDpFAvEkKkZGQOS9e8itTXZSltOyjJEUhA/YNUf0f2F7BbJ6pYwMJAGMrXIBcd2cIcDyzV8cnqc+ZR2VlkudZvLh+Imk2qtgAPcyqz47uSpy+ZrY/wBIdXT/ANJZMPBZZF/jVf0vaq/upUiitbbeki46ZuDho84zkL18jU4U1n/dLP8A4h/+mpcpkVjPeP0kPCf9o2M9uv62MieMeZKgFR8K39Q9IlmuFt9+8kIDBLdN8gHoWPsr8TVb1fUtUtInmuLS0EaDLEXDdOmMEczz6VWtldcuLG2RPVFZZXV0bjLGAJ5GWIbu6TjeUgdeQ7qspSorrC+GXOTbTVG5x6Wir3B7kFv8K4Fb2g+kMSTLb6hbvZTPyj3mDxyHphZMDnkjl59a1zJqf+4Q/wDGj/tVVNvri7ezdbqwjVDgKwuQ7BycLurwwWY5xgdc1EZSYlHGumdsrkm2um/z+pW/dcW6Xcf9ogKSH39hPlXUdKDiGIS/pBGgf7+6N78c1TPSGnCvNPuPol5bR/dKgZM/GMj9qtJdGceyibeZnsIL6PG/wwjHxWVQD8nH4msarJkrd8WW3RIhb2giJEtwwHIhfqZI5YOeVLKGX1W3j4D3MNvLPFLEpUFmikxAWz1TkSR5ivjZzWQt3DfXsiLILiS2kjJGIYtwrlV8Fccz5nwqsS8jtuz7ym2hNyMTGNeKPt4GfjUhVfs9tNPlbdju4Ce4cQDPzxU+G8KuZmaUpQClKUApSlAKpG1W1kwn9S01UacDemlfmkAPs5A9pz4VdmNct9HR37VpmOZppZJJz3iQscofujliqTlqjTHHZmrrGllFDX+r3aMxwCsqwLnwVVGSPeaomt6BNaQiS2kS5gVxIksfNo3ByCwBP+fCuqajou/LxzMUZV3E7MZVU6tycHmT35HQDuqI0XZ22S44trdZkyTOqtEyyKe5o1GFAPTHjWO1rk6Emn9PBabK5WeJJBgrIgbHUYYZx+6qtDZXuklv5OVbi2JLC3dt1oyeZCP4f5xVuijCAKoCqOQAGAB5CsTx7wxvMvmpwaopUy0oKSplK0Xam3spXkTRbuKaT2zFFvA5OSATjlnwFbet+lqWFcrYSRk9PWJFjPv4agsR8qkbnZ0ye1eXmPASIv4qgb8a+9L2Utbc7yRAvnJeQmRyfHebJq+0ezL0SrW+lXmtji6o7Rw4PBhQbnMjk5U+H2uZz3VIMt/E8RnsrTUDByhlzwZFA6csEDoO6pfXNpktZooTHJJJKCUC7gBwcEbzsBn+I8a2rDUZJGw9tNEPFzER/hYn8KjZlvTj0Qmq7bar0TTAh8eLxR8lC1raPdziVbi7s7y7uF/R73q8UMJPXhoXJ3vtEZ5d1XalFlr2I/14kW+0+pyfo7K3iHjLcM5/uqi/nVZ2zg1CSETXlzEUhkjmEUURAyrjmXJzyq9VBbdJvafdAfqXx8Bn91SssmyfRikVHU5ZootQWAuoS9UyGP21hkSNpCvnzPOp3ZHQtPeMy2ycYMx7cw32yORGXHTOfjmlpqMVvd3ryuqKwtZASepZZRgDqSd0chUlsVZNDZxLIpV23pHB6hnYuQfPnSb4Ixrk3LrQraVd14ISPDhqPyFQ+nXj6NdQRBmaxuXESq7FvV5T7IVjz3G8PI1aKqnpHj3rWMD2jcW4T7xlUD86jHJ7F8kU4s6rSlK6jiFKUoBSlKAwaq2pbB20srTIZoJHOZDBK0Yc+LL7JPnjNWqlBZTE9GdiTmdZrgj9fPJIP7pOPwqpbL2ca6tqXARUji4UKBRgDIJbA96V1+uP+i5+Kl3cH+vupHH3faH/ADms8nETXDzIu9KUrlO0UpSgI3XtEivY+HMMjqrDkyN9ZT3GoG31qfTiItRy8XSO7UHHkJVHsnz6GrhXy6BgQwBB5EEZBHmKlP5Kte6Pm3nWRQyMrKeYZSCD8RXpVVn2O4TGTTpntWPMoO1Ex84z0PmK8m13ULX+lWfHUf1lq2T8Yjz+VTrfRG1dlvryurdZUZHG8rAqw8QRzqonbqynAVp5LdlZWO8pU5U5KHIIIPQj8q2l1yJ5Tu31u0DjmpcJIjDoUbPMHwPSmrGyNjRtjra1k4qhpHGFjMjb/DUdFXPd5nJ86sNVm21VImIkv7aWIg82dFlU45dpTut78A1qw7T2sDNu3kt1kYWJV4pBz3FFyfiTUuLZCcUXCq3D/tLUooo+cFk3HnbqDNgiKMHpkdpjWIrTUdT7Ko2n2x9p5MGd1PUKnRPjV90DQ4bGFYbZd1F+JJ72Y97HxrXHjrlmOXKnwiSpSlbHOKUpQCtHWtSFrBJOysyxqXKoAWIHXGa3q+ZEBBBGQeRB6EHqPdQHN09JdzKoeDTWZSMqXuUTIPQ4CtWD6RL7/wBsQ+QvB/2qjNc0WTRXLxhpLBjnlktbEnp5xc/hVet0FhK9xGvGtp8M0i9po+efimT8K0UYsycpJlxufSXcrG/E0yROy3aWdHA5HmeQ5Ctf0W2vC02EeO83zY4/Co/XtQQ2U0sbBlMbYIORzGP31admbXhWkCfViTPvKgn8TWHkpRSSOnxJOTbZJ0pSuQ7hSlKAUpSoApnHWlaGvT8O2nfwic/HdOKldkPoj/RHpsV1pvEuIkk4s80nbRW9p/Pp0qwy+j3TW5mzh+C4r59F9pwdLtFxgmMOfexJ/fVqruPO9yuW2wmnR80s4AfuA/nU3a2ccQxEiIPBFC/lWxSgMVmlKAUpSgFKUoBSlKApXpZtrmWxKWqM6l19YEf6QwjJYIO85A5e+ue6GsZO9p7jcyBNbvy3e4sAeat1yDyPlXdjVL2/2atGhlu5N6CWJGcTRYV8gcgR0cE8sHxq0ZUVlGzm+t7Lb3EFmxTeAMsRBEb5zjB6BuR6fhVt0LbGKZhFOptpxyMchwD9xujCqzY67cRRo17ASrKG4kXaxkfTTqPeKkRb2t9CFysyDlnOWHvPUGrZMUchXFmlj/Re6Vz+29esP6O/rUI/q5jhwPBZP4/KpzSttLaY7kha3l6cOYbhz5E8jXFPDKHZ3488J9Msla2pX8dvG0szBUUZJ/IDxPlWwDUHtXoRvIiA7BlVjEByHG5FHJ8RjA8N4n3Zrvk2d1wV6W/1K9Fw1vi1NuiyC3df5+RGBYNg8hkA8vEYrx0vb14nWO7MdwhRZBPbgtuq3TiIB2T+VbM2oya1PBLaNLbFLcxXsqgqSXKngrn6SlWOe7fFW7StLitYxHAgRfLqfMnqT762m4Lijnxqbd2Rer7RrwkFk8cs053IMEMM/SdsdFUcz8B31CbW2Etpp90Xupp9+MJuyBOTswBZSoBAPhzq12eh28MrSxQokjDDMqgE/wAKjNs4+J6nD+tvIFI+yjGRvwSs4vlJGk+m2dE0u14MMcY+giJ/dUD91bVKV1nEKxWaUApSlAKUpQClKUBis0pQGK556WLnim1sR0mczTf2MODun7zED3Ka6Ga5TfzesandS9VhCWqe8DfkPzZR8DVoK2Vm6jZtVB6jszG7cSEtBKPpx8s/eXoRUvbzhxlemSvxBwfxBr1rqaTONNoriazNandvkyvQTxglf216r7+lS81vDdIN5Y5UI5HkwwfA16RXaOqnIw+QoOO11GAO/oai5dCMTGSyfgsebRkZif3r9E+YxUfyW4f4Z9Q6NJbc7G4kiH6t/wCci+R5r8DW3HtlJAcX9uyD9dDmSP3ke0n414WWtAsI7heBKegY5V/uP0b3dfKpY1lPBCZtDyMkCT0m/tpV/wBVeJgSWIRl6sckkDmCSakKot7s1bStvGMK/c8ZMbDzBXFYgjv7b9BcidR9C4XJ93EXBrln4sl0dcPMg++C91XdTcNqumR56G4m+IjVV/5m+Veei7W8aYW9xC8ExUkAsGRsY9l+Wfl3VVvSDcD+UY8y8Fo4d6KT6su+WUnyPSsscGp0zbJNOFo7xWar+w+0yalarMuA47Eqg53ZABke45BHkRVgrpOQVis0oBSlKAUpSgFKUoBQ0qpbZbaLZEQwpx7pxlIgeSj68h+iv4mgNb0lancwC1W1mWHjStG7lQx/RllwD3ZU8/MVRLKRrKylmmJMhaWZiwwWdmJBI8Sccq3G0l7mTj6hIZp+RTHZSLBDYjXu5gZPfio3bi6ANvFJkQtJvyvgkbqEEKfeT+FbxjqrOeU9nSJ3RbYxQRIeoRc58cZPxya3GOBmtG31u3k9ieI+W+oPyJzXtcXSbjHfX2SfaHga0tUZU7KRsSJ2jV0i32xuiWZsIi/VjQcznv6e84q+W6sFHEKlu8qCo+AJNQ+xH9BgH2P3mpykVSJm7Z43dokylJVDKe4jP+TUVwZ7T9HvXEP1GOZUH2WPtjyPPzqbpUtFUzW0+/jnXeibI6EdCp8GU81Pka8dc1MWsLytzwOyPFjyUfOvm+0lXbiRsYpfrrjmPB16MtQitLeXUcc8e4ttmSTruvITiMqT1XAJ/wDFVbfRZJdny2z0ptxLvH10MJw/fvjpH93HLFRkOpDUHvnYHiSxdhfqLGuce8sf8NdAYZzVH2F0RkkYzDHBLohA5SFm3XJPeBw+Q+151SUFsmaRyPVpnWPRlptvHZRTW8aoZ442lK57TKpGfmT86ttUX0PXH+pPBnnbTywfsht5P8LCr1WB0ClZpQGKVmlAKUpQClKUANcL126OnanciQesNMeLvR5Lxpk7sbL5DwPhXSdtdt4dNXdxxZypZYlOMAfSc/RX8+6uNWcd05lvZraZuOxkLooIC9RhM7+6M4HLoBVoun2Q47Ki0W+1lq3WXcPg6sn51I+vRMjMrpIoBY7rKwwBnuqnwzRzjKlXHwOPeD0qL13TokieRU3WA5FeXM93LrXQ26sw9NWelto6tZ2+/GOLcSgB93nulizEHwCg1av9CrL9T/jf+Nae1Fu8b2NvG5jMFuWJABIZiq9/3T861lvL1fZnRvvxD8xWOH7bo2zp7Ui32dqkKBIwFVeQA7q9qp669er1jt39xkT8ya9l2pnHtWmfuyqfzArfZHM8ci1UqsrtcfpWtwPdwz+TV9Ha9QMm3uB+yP402RHpy+CyUqrDbiLd3+FOF+tucvnnFfQ20jPSC4PujNNkPTl8FlkbdBOCcAnA5k4GcAeNaOgq3AQyDddsyMDywzksR+NQ7bYE+zaXB94RfzNeMm1VwfYtMfelH5AVGyJ0kTuz2o/yZqLGQ4tr0qpY9I515KT4Bt7H/iuvV+fLN77V5Hs1jgVcfzrbrMIwehJz7XgBzrvWnQGOKNGYuyoqlj1YqoBb44zXPOr4OmF1ybNKUqpYUpSgMVmqxf6hPcvJHbOsEEWRNdEBjvD20iB7OVxzdsgHlgkHEXLtq0Ua3U25FZnKxK6s1zc8uy6KCAmcZwQTjny6UBe6htrtcWwtJbhgDuL2QfpOeSL8SRXMNY9Jl9IRwEitoycDeHEk5+yWyd1efcAceNVLV9oLu6hAurl3QSpxI2VAAVYeHd31XZFtGYSFJLlH1R2KzBzNJkriUjs5I6KO4dOVdB0y3vbdFFtNb3cAACb53HCjpiVMqRj7PyqqSIGGGAI7wedQGizxW8jtLFOYndlQwzSxspUnI3UYBgfnyq+bF7onFkrhnRLvZKK7cyPDNaTd7xPHhvhzB+Kg15Rejxd9TLdTyKrK+5uxqDukEA8jy5Vo221dmmDAt/KQem9MRkdx3mx86xebX3k3KGNLZT9JjxJPgB2V/GsIxyvhGzljXLPPamTOoyjwhi+HNya1K8be3CZOWZmOXZjlmPiTXtXfjjrFI45y2k2KUpWhUVFapKZWEEZ685GH0V8Pea99RvSmEjG9K3sjw+0fIVo8ExjgxHMr9qWT6o7z/AVST9iUj6CC4kCKP5iLAPgzDoPMCpqvK1tliUIgwBXrUxVENivK1t5ryYW1mMyEZdyMrCv1mPj4Dvr20+wmvpvV7Tk2AZZCMrEp6E/aPPA8q7Hsts1Dp0PCgB583dubyN3sx/d3VnknXCLJH1svs7Fp8CwwA+Lufad+92PjUwKxWawLilKUApSlAQG0Gj5sJbe3UnKkBd7BYFsuu8e8gsPjXPvTBYSrdW8/DZ7ZIjGCilhE+cnIHQEBefTs48K6/TFQ1ZKdOz80yym4UxQRTSuw3QqROeZ8eXIeZq/bLeicMjSamxLuuBEjdlDu43yfpOPkPOurqgHQAV9YqIwSLSm5H551G1l0yX1e96f1U2DuSKOnPuYd47qjbFd+OWNCCySF1+Lb6H3d1fozVNNiuYzHcRrIh6qwB/8ABrnGo+huIMXsbmWA/Ub+cUeQPJse/NbLJ8mdHPY7gRtxRyilxvfYfpk+Geh8xUvUhN6MdSTeCvayq3tBt5M8sZ5DkaWHo+1WNQhFqQOQJlfOO76NXjkRVxIuZmA7ABPmcfuqOummPPhEHxSUZ+TDBq7Q+ja/f9JcW8Q+wjufmTipWz9EUGc3dzcz/ZDCJPkva/xVEsi9gonJf9IXiO7KmfkD+BIP4VsXG0IC9mNwx5LvKQP/AN9wrt8eythpsTyw2YYopbCoZpGwOgzlia5NqF7d3s/rF1aXgIyIYltbjciTwHZ5seWT347qqpvqyzSK6NXSJWMe80re07jH+QPCvWx1mGMYUO7Mcsxxlj7yan1tJ5D2bC8Y/atZF/FwBUZrNtPbnE1g0WfpSoSn95AVz5b1Wcq9yErPpNRlf9HBy8WkX92a+77UTDCWcKJMclDZye7zqIJCqWEq9rkFgCjePcM8zXxp2niTrzGe0x5lj9VT9XxPfVHnpF1ibZ2jYLWtLs7ZIlvbbith5maRULynrzbGcdB7qv0UgYAqQQehBBB+Ir83XDwKMPwx3Y7Ofl1q9ehi1uUlmKLKlkVG6JAygyZ6xBue7jOSOXTvrGM9i84a+51ulBSrmZis0rFAZrFKUBmhpSgApSlAKUpQGKzSlAYrNKUBis0pQGKw6gjBGR4GlKArWtbE2E/aktYix+ko3D80warNv6O9Oz/Rz/8ANcf9dKUJRbtF2RsrbnBawqfHdBPzbJqepShArNKUApSlAKUpQH//2Q=="/>
          <p:cNvSpPr>
            <a:spLocks noChangeAspect="1" noChangeArrowheads="1"/>
          </p:cNvSpPr>
          <p:nvPr/>
        </p:nvSpPr>
        <p:spPr bwMode="auto">
          <a:xfrm>
            <a:off x="155574" y="-144463"/>
            <a:ext cx="777875" cy="7778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http://massrealestatenews.com/wp-content/uploads/2010/05/Stinky-man-e12752591344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9825"/>
            <a:ext cx="1010340" cy="102717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16061" y="62493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88939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0"/>
            <a:ext cx="5597052" cy="1182848"/>
          </a:xfrm>
        </p:spPr>
        <p:txBody>
          <a:bodyPr/>
          <a:lstStyle/>
          <a:p>
            <a:r>
              <a:rPr lang="en-US" dirty="0"/>
              <a:t>Large Class</a:t>
            </a:r>
          </a:p>
        </p:txBody>
      </p:sp>
      <p:sp>
        <p:nvSpPr>
          <p:cNvPr id="3" name="Content Placeholder 2"/>
          <p:cNvSpPr>
            <a:spLocks noGrp="1"/>
          </p:cNvSpPr>
          <p:nvPr>
            <p:ph idx="1"/>
          </p:nvPr>
        </p:nvSpPr>
        <p:spPr/>
        <p:txBody>
          <a:bodyPr/>
          <a:lstStyle/>
          <a:p>
            <a:r>
              <a:rPr lang="en-US" dirty="0"/>
              <a:t>A class that contains many fields/methods/lines of code.</a:t>
            </a:r>
          </a:p>
          <a:p>
            <a:r>
              <a:rPr lang="en-US" dirty="0"/>
              <a:t>It violates the single responsibility pattern, and is doing too much.</a:t>
            </a:r>
          </a:p>
          <a:p>
            <a:r>
              <a:rPr lang="en-US" dirty="0"/>
              <a:t>A Large Class is difficult to:</a:t>
            </a:r>
          </a:p>
          <a:p>
            <a:pPr lvl="1"/>
            <a:r>
              <a:rPr lang="en-US" dirty="0"/>
              <a:t>Read</a:t>
            </a:r>
          </a:p>
          <a:p>
            <a:pPr lvl="1"/>
            <a:r>
              <a:rPr lang="en-US" dirty="0"/>
              <a:t>Understand</a:t>
            </a:r>
          </a:p>
          <a:p>
            <a:pPr lvl="1"/>
            <a:r>
              <a:rPr lang="en-US" dirty="0"/>
              <a:t>Troubleshoot</a:t>
            </a:r>
          </a:p>
          <a:p>
            <a:pPr lvl="1"/>
            <a:r>
              <a:rPr lang="en-US" dirty="0"/>
              <a:t>Change without breaking something</a:t>
            </a:r>
          </a:p>
          <a:p>
            <a:pPr lvl="1"/>
            <a:endParaRPr lang="en-US" dirty="0"/>
          </a:p>
          <a:p>
            <a:r>
              <a:rPr lang="en-US" dirty="0"/>
              <a:t>Ask yourself:</a:t>
            </a:r>
          </a:p>
          <a:p>
            <a:pPr lvl="1"/>
            <a:r>
              <a:rPr lang="en-US" dirty="0"/>
              <a:t>Does the class contain too many responsibilities? </a:t>
            </a:r>
          </a:p>
          <a:p>
            <a:pPr lvl="1"/>
            <a:r>
              <a:rPr lang="en-US" dirty="0"/>
              <a:t>Can the class be restructured or broken into smaller classes?</a:t>
            </a:r>
          </a:p>
          <a:p>
            <a:pPr marL="457200" lvl="1" indent="0">
              <a:buNone/>
            </a:pPr>
            <a:endParaRPr lang="en-US" dirty="0"/>
          </a:p>
          <a:p>
            <a:pPr marL="457200" lvl="1" indent="0">
              <a:buNone/>
            </a:pPr>
            <a:r>
              <a:rPr lang="en-US" dirty="0"/>
              <a:t>	</a:t>
            </a:r>
          </a:p>
        </p:txBody>
      </p:sp>
      <p:sp>
        <p:nvSpPr>
          <p:cNvPr id="4" name="AutoShape 2" descr="data:image/jpeg;base64,/9j/4AAQSkZJRgABAQAAAQABAAD/2wCEAAkGBxQQEhUUEBQUFRUXFxcUFRgXFRQXGxkXGBQXFxcXHRgaHyggHBolGxQXITglJSkrLi4uFyA0ODMsNygtLiwBCgoKDg0OGhAQGzAkHyQsLCwsLS8sLCwsLCwsLCwtLCwsLCw0LCwsLCwsLCwsLCwsLCwsLCwsKy0sLCwsLCwsLP/AABEIAMMAwAMBIgACEQEDEQH/xAAcAAEAAgMBAQEAAAAAAAAAAAAABQYBBAcDAgj/xABKEAACAQMBBQQGBgUICQUAAAABAgMABBEFBhITITEiQVFhBxQycYGRQlJicqGxM1OCwdEVIzRDc5Ki8BYkJVSUstLT8URVk8Lh/8QAGgEBAAMBAQEAAAAAAAAAAAAAAAECAwQFBv/EACgRAAICAgIBAwQCAwAAAAAAAAABAhEDEiExBBNBUSIyYXGh8AUUYv/aAAwDAQACEQMRAD8A7hSs0oDFZpSgFYrNR+t6zDZxGW5cIg7z1J7gB1J8hQEXtvql5bRK2n2wuGJIfLc1GORCj2ufn865Lqe2t6Ti7uLm3J+gLcwD5sCx94NTesekC8u8i1UWkXc7APMw8d32U93Oqy2nh2352knf60rs5/HoK483k41wnz+D2PC/xueT2cVX/RlDxxvesXEg8TcTHn/er7jtipyk1wp8VuJh/wDavXko7gB7gBWmJpbnKWMbSt0Lgdhf2jyz5VwxnlnL6Wz3MuLxMELyRV/3osuyG0eoG8jtoJWuVyDMJgDwo8jLcQYOeuAc5Ndmrkmhi9022PDjsbdFBeV5GlkdyBzZ3GOfw76vWwutXF7arPdQCBmOUAYneTAw+CMrnny58uffXrY/tq7Pkc7UpuSjSfSLFSlK0MRSlKAUpSgMUqB2s2rh05V4m88r5EMKDLyHl0HcOY5+dRGwe2r6g7pcRJC+6JYgrFg0e8UdSSB20YYPIe0KAu1YqI2s1wWFpLcMu/w1yFzjeYnAXODjJPhXL7j0hao8hRBaxkGFd0I79qeTcRckjn1J6clNBR2elBSgFBWaUApSlAYNcZ2y0/UNR1ORY7dmjgwkLSZSJd5QWkyfaY9OXTFdnNU30t3ckWmTmEkE7iMR3IzhXPyNRJJrkvjk4yTj2cjFtJxiBciVEOGaNN2NmH0UJ5so725A9BW+45HBwccvLz86jtRuPV0WOFcuQRGo8FGS2PADnX3oingqWYsW7RJPjXjZU2t6pex9n4slCXoW5Sq5M29ldJ/lC4ZLwgLCFPBB/Sk57Xmgx+NdUhhVFCooVRyCgYA9wrktghfUbZd/g4JZXxkv3tF4cwCOfjXXq64/YjwfJTWaSbun2yuW9l/K960b/wBDtGXijumnI3hGfFUGCR5iumAVQNgJzbXV1ZSY7bteQN3usjHiqfEq2PgfKr+K7YJVweVkbcnZmlRmpbQW1sd24uIo2xnDuoOPHHWtWx2vspyBDcI5JwN3ePMnAGcYqxQnaVgVo6prMFrg3M0cW9nd32C5xjOM9cZHzoDfpVeh22sXOEuFb7quw+YFTsEyuAyEMpGQQcgigKr6Q4eHHFeAc7Zsv/YSYWYfABW/YqiXTmzupZYxk27C+QDHbgm7N1GPiof7xFdivrVZo3jcZV1ZG9zAg/nXF45zCtpLLza3lk065z3qzCMMfLKofc5qku7Lx6otnpZvFltbSNDvLcXERyOhRVM2fd2V+dU/ZKLi3doTz413PcH+zto+FGPdvPvVo6tePC8FlIDiy9ZkjY/ShZFMPxXDqfcPGrFsHacO+09PqWDt8XZSf3VN2xVI68KzSlWKClKUApSlAK1tRskuInilXeR1KsPEEVs0oDmOlejo2C3sskvrB9Wkitsr2lUxvvZ7ix7I5eB8cCvbM7CX15ArM3qaBAEDx7zuQOrLkbi/j5V26lUljjKrXRtDyMsL1k1Z+bdoraWBjb3SmO5jIeIoCQ5B7LofDPyxXTtkNcF9bLJ0cdiUeDr1+fX41IelDZv1y1MkQ/1i3zLER1IAy6eYIHTxArlfo71kQ3irvllulUPnulGSvl4j4isHiUeF0dT8h5vql2uH+fh/sv8AtdG0ax3kIzLaNxQPrRHAlj9xUZ96g1O6r6QbOAIEZ55JFDpFAvEkKkZGQOS9e8itTXZSltOyjJEUhA/YNUf0f2F7BbJ6pYwMJAGMrXIBcd2cIcDyzV8cnqc+ZR2VlkudZvLh+Imk2qtgAPcyqz47uSpy+ZrY/wBIdXT/ANJZMPBZZF/jVf0vaq/upUiitbbeki46ZuDho84zkL18jU4U1n/dLP8A4h/+mpcpkVjPeP0kPCf9o2M9uv62MieMeZKgFR8K39Q9IlmuFt9+8kIDBLdN8gHoWPsr8TVb1fUtUtInmuLS0EaDLEXDdOmMEczz6VWtldcuLG2RPVFZZXV0bjLGAJ5GWIbu6TjeUgdeQ7qspSorrC+GXOTbTVG5x6Wir3B7kFv8K4Fb2g+kMSTLb6hbvZTPyj3mDxyHphZMDnkjl59a1zJqf+4Q/wDGj/tVVNvri7ezdbqwjVDgKwuQ7BycLurwwWY5xgdc1EZSYlHGumdsrkm2um/z+pW/dcW6Xcf9ogKSH39hPlXUdKDiGIS/pBGgf7+6N78c1TPSGnCvNPuPol5bR/dKgZM/GMj9qtJdGceyibeZnsIL6PG/wwjHxWVQD8nH4msarJkrd8WW3RIhb2giJEtwwHIhfqZI5YOeVLKGX1W3j4D3MNvLPFLEpUFmikxAWz1TkSR5ivjZzWQt3DfXsiLILiS2kjJGIYtwrlV8Fccz5nwqsS8jtuz7ym2hNyMTGNeKPt4GfjUhVfs9tNPlbdju4Ce4cQDPzxU+G8KuZmaUpQClKUApSlAKpG1W1kwn9S01UacDemlfmkAPs5A9pz4VdmNct9HR37VpmOZppZJJz3iQscofujliqTlqjTHHZmrrGllFDX+r3aMxwCsqwLnwVVGSPeaomt6BNaQiS2kS5gVxIksfNo3ByCwBP+fCuqajou/LxzMUZV3E7MZVU6tycHmT35HQDuqI0XZ22S44trdZkyTOqtEyyKe5o1GFAPTHjWO1rk6Emn9PBabK5WeJJBgrIgbHUYYZx+6qtDZXuklv5OVbi2JLC3dt1oyeZCP4f5xVuijCAKoCqOQAGAB5CsTx7wxvMvmpwaopUy0oKSplK0Xam3spXkTRbuKaT2zFFvA5OSATjlnwFbet+lqWFcrYSRk9PWJFjPv4agsR8qkbnZ0ye1eXmPASIv4qgb8a+9L2Utbc7yRAvnJeQmRyfHebJq+0ezL0SrW+lXmtji6o7Rw4PBhQbnMjk5U+H2uZz3VIMt/E8RnsrTUDByhlzwZFA6csEDoO6pfXNpktZooTHJJJKCUC7gBwcEbzsBn+I8a2rDUZJGw9tNEPFzER/hYn8KjZlvTj0Qmq7bar0TTAh8eLxR8lC1raPdziVbi7s7y7uF/R73q8UMJPXhoXJ3vtEZ5d1XalFlr2I/14kW+0+pyfo7K3iHjLcM5/uqi/nVZ2zg1CSETXlzEUhkjmEUURAyrjmXJzyq9VBbdJvafdAfqXx8Bn91SssmyfRikVHU5ZootQWAuoS9UyGP21hkSNpCvnzPOp3ZHQtPeMy2ycYMx7cw32yORGXHTOfjmlpqMVvd3ryuqKwtZASepZZRgDqSd0chUlsVZNDZxLIpV23pHB6hnYuQfPnSb4Ixrk3LrQraVd14ISPDhqPyFQ+nXj6NdQRBmaxuXESq7FvV5T7IVjz3G8PI1aKqnpHj3rWMD2jcW4T7xlUD86jHJ7F8kU4s6rSlK6jiFKUoBSlKAwaq2pbB20srTIZoJHOZDBK0Yc+LL7JPnjNWqlBZTE9GdiTmdZrgj9fPJIP7pOPwqpbL2ca6tqXARUji4UKBRgDIJbA96V1+uP+i5+Kl3cH+vupHH3faH/ADms8nETXDzIu9KUrlO0UpSgI3XtEivY+HMMjqrDkyN9ZT3GoG31qfTiItRy8XSO7UHHkJVHsnz6GrhXy6BgQwBB5EEZBHmKlP5Kte6Pm3nWRQyMrKeYZSCD8RXpVVn2O4TGTTpntWPMoO1Ex84z0PmK8m13ULX+lWfHUf1lq2T8Yjz+VTrfRG1dlvryurdZUZHG8rAqw8QRzqonbqynAVp5LdlZWO8pU5U5KHIIIPQj8q2l1yJ5Tu31u0DjmpcJIjDoUbPMHwPSmrGyNjRtjra1k4qhpHGFjMjb/DUdFXPd5nJ86sNVm21VImIkv7aWIg82dFlU45dpTut78A1qw7T2sDNu3kt1kYWJV4pBz3FFyfiTUuLZCcUXCq3D/tLUooo+cFk3HnbqDNgiKMHpkdpjWIrTUdT7Ko2n2x9p5MGd1PUKnRPjV90DQ4bGFYbZd1F+JJ72Y97HxrXHjrlmOXKnwiSpSlbHOKUpQCtHWtSFrBJOysyxqXKoAWIHXGa3q+ZEBBBGQeRB6EHqPdQHN09JdzKoeDTWZSMqXuUTIPQ4CtWD6RL7/wBsQ+QvB/2qjNc0WTRXLxhpLBjnlktbEnp5xc/hVet0FhK9xGvGtp8M0i9po+efimT8K0UYsycpJlxufSXcrG/E0yROy3aWdHA5HmeQ5Ctf0W2vC02EeO83zY4/Co/XtQQ2U0sbBlMbYIORzGP31admbXhWkCfViTPvKgn8TWHkpRSSOnxJOTbZJ0pSuQ7hSlKAUpSoApnHWlaGvT8O2nfwic/HdOKldkPoj/RHpsV1pvEuIkk4s80nbRW9p/Pp0qwy+j3TW5mzh+C4r59F9pwdLtFxgmMOfexJ/fVqruPO9yuW2wmnR80s4AfuA/nU3a2ccQxEiIPBFC/lWxSgMVmlKAUpSgFKUoBSlKApXpZtrmWxKWqM6l19YEf6QwjJYIO85A5e+ue6GsZO9p7jcyBNbvy3e4sAeat1yDyPlXdjVL2/2atGhlu5N6CWJGcTRYV8gcgR0cE8sHxq0ZUVlGzm+t7Lb3EFmxTeAMsRBEb5zjB6BuR6fhVt0LbGKZhFOptpxyMchwD9xujCqzY67cRRo17ASrKG4kXaxkfTTqPeKkRb2t9CFysyDlnOWHvPUGrZMUchXFmlj/Re6Vz+29esP6O/rUI/q5jhwPBZP4/KpzSttLaY7kha3l6cOYbhz5E8jXFPDKHZ3488J9Msla2pX8dvG0szBUUZJ/IDxPlWwDUHtXoRvIiA7BlVjEByHG5FHJ8RjA8N4n3Zrvk2d1wV6W/1K9Fw1vi1NuiyC3df5+RGBYNg8hkA8vEYrx0vb14nWO7MdwhRZBPbgtuq3TiIB2T+VbM2oya1PBLaNLbFLcxXsqgqSXKngrn6SlWOe7fFW7StLitYxHAgRfLqfMnqT762m4Lijnxqbd2Rer7RrwkFk8cs053IMEMM/SdsdFUcz8B31CbW2Etpp90Xupp9+MJuyBOTswBZSoBAPhzq12eh28MrSxQokjDDMqgE/wAKjNs4+J6nD+tvIFI+yjGRvwSs4vlJGk+m2dE0u14MMcY+giJ/dUD91bVKV1nEKxWaUApSlAKUpQClKUBis0pQGK556WLnim1sR0mczTf2MODun7zED3Ka6Ga5TfzesandS9VhCWqe8DfkPzZR8DVoK2Vm6jZtVB6jszG7cSEtBKPpx8s/eXoRUvbzhxlemSvxBwfxBr1rqaTONNoriazNandvkyvQTxglf216r7+lS81vDdIN5Y5UI5HkwwfA16RXaOqnIw+QoOO11GAO/oai5dCMTGSyfgsebRkZif3r9E+YxUfyW4f4Z9Q6NJbc7G4kiH6t/wCci+R5r8DW3HtlJAcX9uyD9dDmSP3ke0n414WWtAsI7heBKegY5V/uP0b3dfKpY1lPBCZtDyMkCT0m/tpV/wBVeJgSWIRl6sckkDmCSakKot7s1bStvGMK/c8ZMbDzBXFYgjv7b9BcidR9C4XJ93EXBrln4sl0dcPMg++C91XdTcNqumR56G4m+IjVV/5m+Veei7W8aYW9xC8ExUkAsGRsY9l+Wfl3VVvSDcD+UY8y8Fo4d6KT6su+WUnyPSsscGp0zbJNOFo7xWar+w+0yalarMuA47Eqg53ZABke45BHkRVgrpOQVis0oBSlKAUpSgFKUoBQ0qpbZbaLZEQwpx7pxlIgeSj68h+iv4mgNb0lancwC1W1mWHjStG7lQx/RllwD3ZU8/MVRLKRrKylmmJMhaWZiwwWdmJBI8Sccq3G0l7mTj6hIZp+RTHZSLBDYjXu5gZPfio3bi6ANvFJkQtJvyvgkbqEEKfeT+FbxjqrOeU9nSJ3RbYxQRIeoRc58cZPxya3GOBmtG31u3k9ieI+W+oPyJzXtcXSbjHfX2SfaHga0tUZU7KRsSJ2jV0i32xuiWZsIi/VjQcznv6e84q+W6sFHEKlu8qCo+AJNQ+xH9BgH2P3mpykVSJm7Z43dokylJVDKe4jP+TUVwZ7T9HvXEP1GOZUH2WPtjyPPzqbpUtFUzW0+/jnXeibI6EdCp8GU81Pka8dc1MWsLytzwOyPFjyUfOvm+0lXbiRsYpfrrjmPB16MtQitLeXUcc8e4ttmSTruvITiMqT1XAJ/wDFVbfRZJdny2z0ptxLvH10MJw/fvjpH93HLFRkOpDUHvnYHiSxdhfqLGuce8sf8NdAYZzVH2F0RkkYzDHBLohA5SFm3XJPeBw+Q+151SUFsmaRyPVpnWPRlptvHZRTW8aoZ442lK57TKpGfmT86ttUX0PXH+pPBnnbTywfsht5P8LCr1WB0ClZpQGKVmlAKUpQClKUANcL126OnanciQesNMeLvR5Lxpk7sbL5DwPhXSdtdt4dNXdxxZypZYlOMAfSc/RX8+6uNWcd05lvZraZuOxkLooIC9RhM7+6M4HLoBVoun2Q47Ki0W+1lq3WXcPg6sn51I+vRMjMrpIoBY7rKwwBnuqnwzRzjKlXHwOPeD0qL13TokieRU3WA5FeXM93LrXQ26sw9NWelto6tZ2+/GOLcSgB93nulizEHwCg1av9CrL9T/jf+Nae1Fu8b2NvG5jMFuWJABIZiq9/3T861lvL1fZnRvvxD8xWOH7bo2zp7Ui32dqkKBIwFVeQA7q9qp669er1jt39xkT8ya9l2pnHtWmfuyqfzArfZHM8ci1UqsrtcfpWtwPdwz+TV9Ha9QMm3uB+yP402RHpy+CyUqrDbiLd3+FOF+tucvnnFfQ20jPSC4PujNNkPTl8FlkbdBOCcAnA5k4GcAeNaOgq3AQyDddsyMDywzksR+NQ7bYE+zaXB94RfzNeMm1VwfYtMfelH5AVGyJ0kTuz2o/yZqLGQ4tr0qpY9I515KT4Bt7H/iuvV+fLN77V5Hs1jgVcfzrbrMIwehJz7XgBzrvWnQGOKNGYuyoqlj1YqoBb44zXPOr4OmF1ybNKUqpYUpSgMVmqxf6hPcvJHbOsEEWRNdEBjvD20iB7OVxzdsgHlgkHEXLtq0Ua3U25FZnKxK6s1zc8uy6KCAmcZwQTjny6UBe6htrtcWwtJbhgDuL2QfpOeSL8SRXMNY9Jl9IRwEitoycDeHEk5+yWyd1efcAceNVLV9oLu6hAurl3QSpxI2VAAVYeHd31XZFtGYSFJLlH1R2KzBzNJkriUjs5I6KO4dOVdB0y3vbdFFtNb3cAACb53HCjpiVMqRj7PyqqSIGGGAI7wedQGizxW8jtLFOYndlQwzSxspUnI3UYBgfnyq+bF7onFkrhnRLvZKK7cyPDNaTd7xPHhvhzB+Kg15Rejxd9TLdTyKrK+5uxqDukEA8jy5Vo221dmmDAt/KQem9MRkdx3mx86xebX3k3KGNLZT9JjxJPgB2V/GsIxyvhGzljXLPPamTOoyjwhi+HNya1K8be3CZOWZmOXZjlmPiTXtXfjjrFI45y2k2KUpWhUVFapKZWEEZ685GH0V8Pea99RvSmEjG9K3sjw+0fIVo8ExjgxHMr9qWT6o7z/AVST9iUj6CC4kCKP5iLAPgzDoPMCpqvK1tliUIgwBXrUxVENivK1t5ryYW1mMyEZdyMrCv1mPj4Dvr20+wmvpvV7Tk2AZZCMrEp6E/aPPA8q7Hsts1Dp0PCgB583dubyN3sx/d3VnknXCLJH1svs7Fp8CwwA+Lufad+92PjUwKxWawLilKUApSlAQG0Gj5sJbe3UnKkBd7BYFsuu8e8gsPjXPvTBYSrdW8/DZ7ZIjGCilhE+cnIHQEBefTs48K6/TFQ1ZKdOz80yym4UxQRTSuw3QqROeZ8eXIeZq/bLeicMjSamxLuuBEjdlDu43yfpOPkPOurqgHQAV9YqIwSLSm5H551G1l0yX1e96f1U2DuSKOnPuYd47qjbFd+OWNCCySF1+Lb6H3d1fozVNNiuYzHcRrIh6qwB/8ABrnGo+huIMXsbmWA/Ub+cUeQPJse/NbLJ8mdHPY7gRtxRyilxvfYfpk+Geh8xUvUhN6MdSTeCvayq3tBt5M8sZ5DkaWHo+1WNQhFqQOQJlfOO76NXjkRVxIuZmA7ABPmcfuqOummPPhEHxSUZ+TDBq7Q+ja/f9JcW8Q+wjufmTipWz9EUGc3dzcz/ZDCJPkva/xVEsi9gonJf9IXiO7KmfkD+BIP4VsXG0IC9mNwx5LvKQP/AN9wrt8eythpsTyw2YYopbCoZpGwOgzlia5NqF7d3s/rF1aXgIyIYltbjciTwHZ5seWT347qqpvqyzSK6NXSJWMe80re07jH+QPCvWx1mGMYUO7Mcsxxlj7yan1tJ5D2bC8Y/atZF/FwBUZrNtPbnE1g0WfpSoSn95AVz5b1Wcq9yErPpNRlf9HBy8WkX92a+77UTDCWcKJMclDZye7zqIJCqWEq9rkFgCjePcM8zXxp2niTrzGe0x5lj9VT9XxPfVHnpF1ibZ2jYLWtLs7ZIlvbbith5maRULynrzbGcdB7qv0UgYAqQQehBBB+Ir83XDwKMPwx3Y7Ofl1q9ehi1uUlmKLKlkVG6JAygyZ6xBue7jOSOXTvrGM9i84a+51ulBSrmZis0rFAZrFKUBmhpSgApSlAKUpQGKzSlAYrNKUBis0pQGKw6gjBGR4GlKArWtbE2E/aktYix+ko3D80warNv6O9Oz/Rz/8ANcf9dKUJRbtF2RsrbnBawqfHdBPzbJqepShArNKUApSlAKUpQH//2Q=="/>
          <p:cNvSpPr>
            <a:spLocks noChangeAspect="1" noChangeArrowheads="1"/>
          </p:cNvSpPr>
          <p:nvPr/>
        </p:nvSpPr>
        <p:spPr bwMode="auto">
          <a:xfrm>
            <a:off x="155574" y="-144463"/>
            <a:ext cx="777875" cy="7778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http://massrealestatenews.com/wp-content/uploads/2010/05/Stinky-man-e12752591344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9825"/>
            <a:ext cx="1010340" cy="102717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16061" y="62493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8101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0"/>
            <a:ext cx="5597052" cy="1182848"/>
          </a:xfrm>
        </p:spPr>
        <p:txBody>
          <a:bodyPr/>
          <a:lstStyle/>
          <a:p>
            <a:r>
              <a:rPr lang="en-US" dirty="0"/>
              <a:t>Switch Statements</a:t>
            </a:r>
          </a:p>
        </p:txBody>
      </p:sp>
      <p:sp>
        <p:nvSpPr>
          <p:cNvPr id="3" name="Content Placeholder 2"/>
          <p:cNvSpPr>
            <a:spLocks noGrp="1"/>
          </p:cNvSpPr>
          <p:nvPr>
            <p:ph idx="1"/>
          </p:nvPr>
        </p:nvSpPr>
        <p:spPr/>
        <p:txBody>
          <a:bodyPr/>
          <a:lstStyle/>
          <a:p>
            <a:r>
              <a:rPr lang="en-US" dirty="0"/>
              <a:t>Complex </a:t>
            </a:r>
            <a:r>
              <a:rPr lang="en-US" b="1" dirty="0">
                <a:latin typeface="Consolas" panose="020B0609020204030204" pitchFamily="49" charset="0"/>
              </a:rPr>
              <a:t>switch</a:t>
            </a:r>
            <a:r>
              <a:rPr lang="en-US" dirty="0"/>
              <a:t> operator or </a:t>
            </a:r>
          </a:p>
          <a:p>
            <a:endParaRPr lang="en-US" dirty="0"/>
          </a:p>
          <a:p>
            <a:r>
              <a:rPr lang="en-US" dirty="0"/>
              <a:t>Sequence of </a:t>
            </a:r>
            <a:r>
              <a:rPr lang="en-US" b="1" dirty="0">
                <a:latin typeface="Consolas" panose="020B0609020204030204" pitchFamily="49" charset="0"/>
              </a:rPr>
              <a:t>if/else </a:t>
            </a:r>
            <a:r>
              <a:rPr lang="en-US" dirty="0"/>
              <a:t>statements.</a:t>
            </a:r>
          </a:p>
          <a:p>
            <a:endParaRPr lang="en-US" dirty="0"/>
          </a:p>
          <a:p>
            <a:r>
              <a:rPr lang="en-US" dirty="0"/>
              <a:t>An Object Oriented abuser</a:t>
            </a:r>
          </a:p>
          <a:p>
            <a:pPr lvl="1"/>
            <a:r>
              <a:rPr lang="en-US" dirty="0"/>
              <a:t>OO - relatively rare use of switch /case operators. </a:t>
            </a:r>
          </a:p>
          <a:p>
            <a:pPr lvl="1"/>
            <a:endParaRPr lang="en-US" dirty="0"/>
          </a:p>
          <a:p>
            <a:r>
              <a:rPr lang="en-US" dirty="0"/>
              <a:t>Code for a single switch is often scattered in different places. </a:t>
            </a:r>
          </a:p>
          <a:p>
            <a:pPr lvl="1"/>
            <a:r>
              <a:rPr lang="en-US" dirty="0"/>
              <a:t>When new condition is added, have to find/modify all switch code</a:t>
            </a:r>
          </a:p>
          <a:p>
            <a:endParaRPr lang="en-US" dirty="0"/>
          </a:p>
          <a:p>
            <a:r>
              <a:rPr lang="en-US" dirty="0"/>
              <a:t>As a rule of thumb, when you see switch you should think of applying:</a:t>
            </a:r>
          </a:p>
          <a:p>
            <a:pPr lvl="1"/>
            <a:r>
              <a:rPr lang="en-US" dirty="0"/>
              <a:t>Factory design pattern</a:t>
            </a:r>
          </a:p>
          <a:p>
            <a:pPr lvl="1"/>
            <a:r>
              <a:rPr lang="en-US" dirty="0"/>
              <a:t>Interface with polymorphism.</a:t>
            </a:r>
          </a:p>
          <a:p>
            <a:endParaRPr lang="en-US" dirty="0"/>
          </a:p>
        </p:txBody>
      </p:sp>
      <p:sp>
        <p:nvSpPr>
          <p:cNvPr id="4" name="AutoShape 2" descr="data:image/jpeg;base64,/9j/4AAQSkZJRgABAQAAAQABAAD/2wCEAAkGBxQQEhUUEBQUFRUXFxcUFRgXFRQXGxkXGBQXFxcXHRgaHyggHBolGxQXITglJSkrLi4uFyA0ODMsNygtLiwBCgoKDg0OGhAQGzAkHyQsLCwsLS8sLCwsLCwsLCwtLCwsLCw0LCwsLCwsLCwsLCwsLCwsLCwsKy0sLCwsLCwsLP/AABEIAMMAwAMBIgACEQEDEQH/xAAcAAEAAgMBAQEAAAAAAAAAAAAABQYBBAcDAgj/xABKEAACAQMBBQQGBgUICQUAAAABAgMABBEFBhITITEiQVFhBxQycYGRQlJicqGxM1OCwdEVIzRDc5Ki8BYkJVSUstLT8URVk8Lh/8QAGgEBAAMBAQEAAAAAAAAAAAAAAAECAwQFBv/EACgRAAICAgIBAwQCAwAAAAAAAAABAhEDEiExBBNBUSIyYXGh8AUUYv/aAAwDAQACEQMRAD8A7hSs0oDFZpSgFYrNR+t6zDZxGW5cIg7z1J7gB1J8hQEXtvql5bRK2n2wuGJIfLc1GORCj2ufn865Lqe2t6Ti7uLm3J+gLcwD5sCx94NTesekC8u8i1UWkXc7APMw8d32U93Oqy2nh2352knf60rs5/HoK483k41wnz+D2PC/xueT2cVX/RlDxxvesXEg8TcTHn/er7jtipyk1wp8VuJh/wDavXko7gB7gBWmJpbnKWMbSt0Lgdhf2jyz5VwxnlnL6Wz3MuLxMELyRV/3osuyG0eoG8jtoJWuVyDMJgDwo8jLcQYOeuAc5Ndmrkmhi9022PDjsbdFBeV5GlkdyBzZ3GOfw76vWwutXF7arPdQCBmOUAYneTAw+CMrnny58uffXrY/tq7Pkc7UpuSjSfSLFSlK0MRSlKAUpSgMUqB2s2rh05V4m88r5EMKDLyHl0HcOY5+dRGwe2r6g7pcRJC+6JYgrFg0e8UdSSB20YYPIe0KAu1YqI2s1wWFpLcMu/w1yFzjeYnAXODjJPhXL7j0hao8hRBaxkGFd0I79qeTcRckjn1J6clNBR2elBSgFBWaUApSlAYNcZ2y0/UNR1ORY7dmjgwkLSZSJd5QWkyfaY9OXTFdnNU30t3ckWmTmEkE7iMR3IzhXPyNRJJrkvjk4yTj2cjFtJxiBciVEOGaNN2NmH0UJ5so725A9BW+45HBwccvLz86jtRuPV0WOFcuQRGo8FGS2PADnX3oingqWYsW7RJPjXjZU2t6pex9n4slCXoW5Sq5M29ldJ/lC4ZLwgLCFPBB/Sk57Xmgx+NdUhhVFCooVRyCgYA9wrktghfUbZd/g4JZXxkv3tF4cwCOfjXXq64/YjwfJTWaSbun2yuW9l/K960b/wBDtGXijumnI3hGfFUGCR5iumAVQNgJzbXV1ZSY7bteQN3usjHiqfEq2PgfKr+K7YJVweVkbcnZmlRmpbQW1sd24uIo2xnDuoOPHHWtWx2vspyBDcI5JwN3ePMnAGcYqxQnaVgVo6prMFrg3M0cW9nd32C5xjOM9cZHzoDfpVeh22sXOEuFb7quw+YFTsEyuAyEMpGQQcgigKr6Q4eHHFeAc7Zsv/YSYWYfABW/YqiXTmzupZYxk27C+QDHbgm7N1GPiof7xFdivrVZo3jcZV1ZG9zAg/nXF45zCtpLLza3lk065z3qzCMMfLKofc5qku7Lx6otnpZvFltbSNDvLcXERyOhRVM2fd2V+dU/ZKLi3doTz413PcH+zto+FGPdvPvVo6tePC8FlIDiy9ZkjY/ShZFMPxXDqfcPGrFsHacO+09PqWDt8XZSf3VN2xVI68KzSlWKClKUApSlAK1tRskuInilXeR1KsPEEVs0oDmOlejo2C3sskvrB9Wkitsr2lUxvvZ7ix7I5eB8cCvbM7CX15ArM3qaBAEDx7zuQOrLkbi/j5V26lUljjKrXRtDyMsL1k1Z+bdoraWBjb3SmO5jIeIoCQ5B7LofDPyxXTtkNcF9bLJ0cdiUeDr1+fX41IelDZv1y1MkQ/1i3zLER1IAy6eYIHTxArlfo71kQ3irvllulUPnulGSvl4j4isHiUeF0dT8h5vql2uH+fh/sv8AtdG0ax3kIzLaNxQPrRHAlj9xUZ96g1O6r6QbOAIEZ55JFDpFAvEkKkZGQOS9e8itTXZSltOyjJEUhA/YNUf0f2F7BbJ6pYwMJAGMrXIBcd2cIcDyzV8cnqc+ZR2VlkudZvLh+Imk2qtgAPcyqz47uSpy+ZrY/wBIdXT/ANJZMPBZZF/jVf0vaq/upUiitbbeki46ZuDho84zkL18jU4U1n/dLP8A4h/+mpcpkVjPeP0kPCf9o2M9uv62MieMeZKgFR8K39Q9IlmuFt9+8kIDBLdN8gHoWPsr8TVb1fUtUtInmuLS0EaDLEXDdOmMEczz6VWtldcuLG2RPVFZZXV0bjLGAJ5GWIbu6TjeUgdeQ7qspSorrC+GXOTbTVG5x6Wir3B7kFv8K4Fb2g+kMSTLb6hbvZTPyj3mDxyHphZMDnkjl59a1zJqf+4Q/wDGj/tVVNvri7ezdbqwjVDgKwuQ7BycLurwwWY5xgdc1EZSYlHGumdsrkm2um/z+pW/dcW6Xcf9ogKSH39hPlXUdKDiGIS/pBGgf7+6N78c1TPSGnCvNPuPol5bR/dKgZM/GMj9qtJdGceyibeZnsIL6PG/wwjHxWVQD8nH4msarJkrd8WW3RIhb2giJEtwwHIhfqZI5YOeVLKGX1W3j4D3MNvLPFLEpUFmikxAWz1TkSR5ivjZzWQt3DfXsiLILiS2kjJGIYtwrlV8Fccz5nwqsS8jtuz7ym2hNyMTGNeKPt4GfjUhVfs9tNPlbdju4Ce4cQDPzxU+G8KuZmaUpQClKUApSlAKpG1W1kwn9S01UacDemlfmkAPs5A9pz4VdmNct9HR37VpmOZppZJJz3iQscofujliqTlqjTHHZmrrGllFDX+r3aMxwCsqwLnwVVGSPeaomt6BNaQiS2kS5gVxIksfNo3ByCwBP+fCuqajou/LxzMUZV3E7MZVU6tycHmT35HQDuqI0XZ22S44trdZkyTOqtEyyKe5o1GFAPTHjWO1rk6Emn9PBabK5WeJJBgrIgbHUYYZx+6qtDZXuklv5OVbi2JLC3dt1oyeZCP4f5xVuijCAKoCqOQAGAB5CsTx7wxvMvmpwaopUy0oKSplK0Xam3spXkTRbuKaT2zFFvA5OSATjlnwFbet+lqWFcrYSRk9PWJFjPv4agsR8qkbnZ0ye1eXmPASIv4qgb8a+9L2Utbc7yRAvnJeQmRyfHebJq+0ezL0SrW+lXmtji6o7Rw4PBhQbnMjk5U+H2uZz3VIMt/E8RnsrTUDByhlzwZFA6csEDoO6pfXNpktZooTHJJJKCUC7gBwcEbzsBn+I8a2rDUZJGw9tNEPFzER/hYn8KjZlvTj0Qmq7bar0TTAh8eLxR8lC1raPdziVbi7s7y7uF/R73q8UMJPXhoXJ3vtEZ5d1XalFlr2I/14kW+0+pyfo7K3iHjLcM5/uqi/nVZ2zg1CSETXlzEUhkjmEUURAyrjmXJzyq9VBbdJvafdAfqXx8Bn91SssmyfRikVHU5ZootQWAuoS9UyGP21hkSNpCvnzPOp3ZHQtPeMy2ycYMx7cw32yORGXHTOfjmlpqMVvd3ryuqKwtZASepZZRgDqSd0chUlsVZNDZxLIpV23pHB6hnYuQfPnSb4Ixrk3LrQraVd14ISPDhqPyFQ+nXj6NdQRBmaxuXESq7FvV5T7IVjz3G8PI1aKqnpHj3rWMD2jcW4T7xlUD86jHJ7F8kU4s6rSlK6jiFKUoBSlKAwaq2pbB20srTIZoJHOZDBK0Yc+LL7JPnjNWqlBZTE9GdiTmdZrgj9fPJIP7pOPwqpbL2ca6tqXARUji4UKBRgDIJbA96V1+uP+i5+Kl3cH+vupHH3faH/ADms8nETXDzIu9KUrlO0UpSgI3XtEivY+HMMjqrDkyN9ZT3GoG31qfTiItRy8XSO7UHHkJVHsnz6GrhXy6BgQwBB5EEZBHmKlP5Kte6Pm3nWRQyMrKeYZSCD8RXpVVn2O4TGTTpntWPMoO1Ex84z0PmK8m13ULX+lWfHUf1lq2T8Yjz+VTrfRG1dlvryurdZUZHG8rAqw8QRzqonbqynAVp5LdlZWO8pU5U5KHIIIPQj8q2l1yJ5Tu31u0DjmpcJIjDoUbPMHwPSmrGyNjRtjra1k4qhpHGFjMjb/DUdFXPd5nJ86sNVm21VImIkv7aWIg82dFlU45dpTut78A1qw7T2sDNu3kt1kYWJV4pBz3FFyfiTUuLZCcUXCq3D/tLUooo+cFk3HnbqDNgiKMHpkdpjWIrTUdT7Ko2n2x9p5MGd1PUKnRPjV90DQ4bGFYbZd1F+JJ72Y97HxrXHjrlmOXKnwiSpSlbHOKUpQCtHWtSFrBJOysyxqXKoAWIHXGa3q+ZEBBBGQeRB6EHqPdQHN09JdzKoeDTWZSMqXuUTIPQ4CtWD6RL7/wBsQ+QvB/2qjNc0WTRXLxhpLBjnlktbEnp5xc/hVet0FhK9xGvGtp8M0i9po+efimT8K0UYsycpJlxufSXcrG/E0yROy3aWdHA5HmeQ5Ctf0W2vC02EeO83zY4/Co/XtQQ2U0sbBlMbYIORzGP31admbXhWkCfViTPvKgn8TWHkpRSSOnxJOTbZJ0pSuQ7hSlKAUpSoApnHWlaGvT8O2nfwic/HdOKldkPoj/RHpsV1pvEuIkk4s80nbRW9p/Pp0qwy+j3TW5mzh+C4r59F9pwdLtFxgmMOfexJ/fVqruPO9yuW2wmnR80s4AfuA/nU3a2ccQxEiIPBFC/lWxSgMVmlKAUpSgFKUoBSlKApXpZtrmWxKWqM6l19YEf6QwjJYIO85A5e+ue6GsZO9p7jcyBNbvy3e4sAeat1yDyPlXdjVL2/2atGhlu5N6CWJGcTRYV8gcgR0cE8sHxq0ZUVlGzm+t7Lb3EFmxTeAMsRBEb5zjB6BuR6fhVt0LbGKZhFOptpxyMchwD9xujCqzY67cRRo17ASrKG4kXaxkfTTqPeKkRb2t9CFysyDlnOWHvPUGrZMUchXFmlj/Re6Vz+29esP6O/rUI/q5jhwPBZP4/KpzSttLaY7kha3l6cOYbhz5E8jXFPDKHZ3488J9Msla2pX8dvG0szBUUZJ/IDxPlWwDUHtXoRvIiA7BlVjEByHG5FHJ8RjA8N4n3Zrvk2d1wV6W/1K9Fw1vi1NuiyC3df5+RGBYNg8hkA8vEYrx0vb14nWO7MdwhRZBPbgtuq3TiIB2T+VbM2oya1PBLaNLbFLcxXsqgqSXKngrn6SlWOe7fFW7StLitYxHAgRfLqfMnqT762m4Lijnxqbd2Rer7RrwkFk8cs053IMEMM/SdsdFUcz8B31CbW2Etpp90Xupp9+MJuyBOTswBZSoBAPhzq12eh28MrSxQokjDDMqgE/wAKjNs4+J6nD+tvIFI+yjGRvwSs4vlJGk+m2dE0u14MMcY+giJ/dUD91bVKV1nEKxWaUApSlAKUpQClKUBis0pQGK556WLnim1sR0mczTf2MODun7zED3Ka6Ga5TfzesandS9VhCWqe8DfkPzZR8DVoK2Vm6jZtVB6jszG7cSEtBKPpx8s/eXoRUvbzhxlemSvxBwfxBr1rqaTONNoriazNandvkyvQTxglf216r7+lS81vDdIN5Y5UI5HkwwfA16RXaOqnIw+QoOO11GAO/oai5dCMTGSyfgsebRkZif3r9E+YxUfyW4f4Z9Q6NJbc7G4kiH6t/wCci+R5r8DW3HtlJAcX9uyD9dDmSP3ke0n414WWtAsI7heBKegY5V/uP0b3dfKpY1lPBCZtDyMkCT0m/tpV/wBVeJgSWIRl6sckkDmCSakKot7s1bStvGMK/c8ZMbDzBXFYgjv7b9BcidR9C4XJ93EXBrln4sl0dcPMg++C91XdTcNqumR56G4m+IjVV/5m+Veei7W8aYW9xC8ExUkAsGRsY9l+Wfl3VVvSDcD+UY8y8Fo4d6KT6su+WUnyPSsscGp0zbJNOFo7xWar+w+0yalarMuA47Eqg53ZABke45BHkRVgrpOQVis0oBSlKAUpSgFKUoBQ0qpbZbaLZEQwpx7pxlIgeSj68h+iv4mgNb0lancwC1W1mWHjStG7lQx/RllwD3ZU8/MVRLKRrKylmmJMhaWZiwwWdmJBI8Sccq3G0l7mTj6hIZp+RTHZSLBDYjXu5gZPfio3bi6ANvFJkQtJvyvgkbqEEKfeT+FbxjqrOeU9nSJ3RbYxQRIeoRc58cZPxya3GOBmtG31u3k9ieI+W+oPyJzXtcXSbjHfX2SfaHga0tUZU7KRsSJ2jV0i32xuiWZsIi/VjQcznv6e84q+W6sFHEKlu8qCo+AJNQ+xH9BgH2P3mpykVSJm7Z43dokylJVDKe4jP+TUVwZ7T9HvXEP1GOZUH2WPtjyPPzqbpUtFUzW0+/jnXeibI6EdCp8GU81Pka8dc1MWsLytzwOyPFjyUfOvm+0lXbiRsYpfrrjmPB16MtQitLeXUcc8e4ttmSTruvITiMqT1XAJ/wDFVbfRZJdny2z0ptxLvH10MJw/fvjpH93HLFRkOpDUHvnYHiSxdhfqLGuce8sf8NdAYZzVH2F0RkkYzDHBLohA5SFm3XJPeBw+Q+151SUFsmaRyPVpnWPRlptvHZRTW8aoZ442lK57TKpGfmT86ttUX0PXH+pPBnnbTywfsht5P8LCr1WB0ClZpQGKVmlAKUpQClKUANcL126OnanciQesNMeLvR5Lxpk7sbL5DwPhXSdtdt4dNXdxxZypZYlOMAfSc/RX8+6uNWcd05lvZraZuOxkLooIC9RhM7+6M4HLoBVoun2Q47Ki0W+1lq3WXcPg6sn51I+vRMjMrpIoBY7rKwwBnuqnwzRzjKlXHwOPeD0qL13TokieRU3WA5FeXM93LrXQ26sw9NWelto6tZ2+/GOLcSgB93nulizEHwCg1av9CrL9T/jf+Nae1Fu8b2NvG5jMFuWJABIZiq9/3T861lvL1fZnRvvxD8xWOH7bo2zp7Ui32dqkKBIwFVeQA7q9qp669er1jt39xkT8ya9l2pnHtWmfuyqfzArfZHM8ci1UqsrtcfpWtwPdwz+TV9Ha9QMm3uB+yP402RHpy+CyUqrDbiLd3+FOF+tucvnnFfQ20jPSC4PujNNkPTl8FlkbdBOCcAnA5k4GcAeNaOgq3AQyDddsyMDywzksR+NQ7bYE+zaXB94RfzNeMm1VwfYtMfelH5AVGyJ0kTuz2o/yZqLGQ4tr0qpY9I515KT4Bt7H/iuvV+fLN77V5Hs1jgVcfzrbrMIwehJz7XgBzrvWnQGOKNGYuyoqlj1YqoBb44zXPOr4OmF1ybNKUqpYUpSgMVmqxf6hPcvJHbOsEEWRNdEBjvD20iB7OVxzdsgHlgkHEXLtq0Ua3U25FZnKxK6s1zc8uy6KCAmcZwQTjny6UBe6htrtcWwtJbhgDuL2QfpOeSL8SRXMNY9Jl9IRwEitoycDeHEk5+yWyd1efcAceNVLV9oLu6hAurl3QSpxI2VAAVYeHd31XZFtGYSFJLlH1R2KzBzNJkriUjs5I6KO4dOVdB0y3vbdFFtNb3cAACb53HCjpiVMqRj7PyqqSIGGGAI7wedQGizxW8jtLFOYndlQwzSxspUnI3UYBgfnyq+bF7onFkrhnRLvZKK7cyPDNaTd7xPHhvhzB+Kg15Rejxd9TLdTyKrK+5uxqDukEA8jy5Vo221dmmDAt/KQem9MRkdx3mx86xebX3k3KGNLZT9JjxJPgB2V/GsIxyvhGzljXLPPamTOoyjwhi+HNya1K8be3CZOWZmOXZjlmPiTXtXfjjrFI45y2k2KUpWhUVFapKZWEEZ685GH0V8Pea99RvSmEjG9K3sjw+0fIVo8ExjgxHMr9qWT6o7z/AVST9iUj6CC4kCKP5iLAPgzDoPMCpqvK1tliUIgwBXrUxVENivK1t5ryYW1mMyEZdyMrCv1mPj4Dvr20+wmvpvV7Tk2AZZCMrEp6E/aPPA8q7Hsts1Dp0PCgB583dubyN3sx/d3VnknXCLJH1svs7Fp8CwwA+Lufad+92PjUwKxWawLilKUApSlAQG0Gj5sJbe3UnKkBd7BYFsuu8e8gsPjXPvTBYSrdW8/DZ7ZIjGCilhE+cnIHQEBefTs48K6/TFQ1ZKdOz80yym4UxQRTSuw3QqROeZ8eXIeZq/bLeicMjSamxLuuBEjdlDu43yfpOPkPOurqgHQAV9YqIwSLSm5H551G1l0yX1e96f1U2DuSKOnPuYd47qjbFd+OWNCCySF1+Lb6H3d1fozVNNiuYzHcRrIh6qwB/8ABrnGo+huIMXsbmWA/Ub+cUeQPJse/NbLJ8mdHPY7gRtxRyilxvfYfpk+Geh8xUvUhN6MdSTeCvayq3tBt5M8sZ5DkaWHo+1WNQhFqQOQJlfOO76NXjkRVxIuZmA7ABPmcfuqOummPPhEHxSUZ+TDBq7Q+ja/f9JcW8Q+wjufmTipWz9EUGc3dzcz/ZDCJPkva/xVEsi9gonJf9IXiO7KmfkD+BIP4VsXG0IC9mNwx5LvKQP/AN9wrt8eythpsTyw2YYopbCoZpGwOgzlia5NqF7d3s/rF1aXgIyIYltbjciTwHZ5seWT347qqpvqyzSK6NXSJWMe80re07jH+QPCvWx1mGMYUO7Mcsxxlj7yan1tJ5D2bC8Y/atZF/FwBUZrNtPbnE1g0WfpSoSn95AVz5b1Wcq9yErPpNRlf9HBy8WkX92a+77UTDCWcKJMclDZye7zqIJCqWEq9rkFgCjePcM8zXxp2niTrzGe0x5lj9VT9XxPfVHnpF1ibZ2jYLWtLs7ZIlvbbith5maRULynrzbGcdB7qv0UgYAqQQehBBB+Ir83XDwKMPwx3Y7Ofl1q9ehi1uUlmKLKlkVG6JAygyZ6xBue7jOSOXTvrGM9i84a+51ulBSrmZis0rFAZrFKUBmhpSgApSlAKUpQGKzSlAYrNKUBis0pQGKw6gjBGR4GlKArWtbE2E/aktYix+ko3D80warNv6O9Oz/Rz/8ANcf9dKUJRbtF2RsrbnBawqfHdBPzbJqepShArNKUApSlAKUpQH//2Q=="/>
          <p:cNvSpPr>
            <a:spLocks noChangeAspect="1" noChangeArrowheads="1"/>
          </p:cNvSpPr>
          <p:nvPr/>
        </p:nvSpPr>
        <p:spPr bwMode="auto">
          <a:xfrm>
            <a:off x="155574" y="-144463"/>
            <a:ext cx="777875" cy="7778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http://massrealestatenews.com/wp-content/uploads/2010/05/Stinky-man-e12752591344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9825"/>
            <a:ext cx="1010340" cy="102717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16061" y="62493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8175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176270" y="1311007"/>
            <a:ext cx="8868578" cy="2581472"/>
          </a:xfrm>
          <a:prstGeom prst="rect">
            <a:avLst/>
          </a:prstGeom>
          <a:effectLst>
            <a:outerShdw blurRad="50800" dist="38100" dir="2700000" algn="tl" rotWithShape="0">
              <a:prstClr val="black">
                <a:alpha val="40000"/>
              </a:prstClr>
            </a:outerShdw>
          </a:effectLst>
        </p:spPr>
        <p:txBody>
          <a:bodyPr anchor="ctr"/>
          <a:lstStyle/>
          <a:p>
            <a:pPr algn="ctr"/>
            <a:r>
              <a:rPr lang="en-US" sz="4400" dirty="0">
                <a:latin typeface="Calibri" panose="020F0502020204030204" pitchFamily="34" charset="0"/>
                <a:cs typeface="Calibri" panose="020F0502020204030204" pitchFamily="34" charset="0"/>
              </a:rPr>
              <a:t>Part I:</a:t>
            </a:r>
          </a:p>
          <a:p>
            <a:pPr algn="ctr"/>
            <a:r>
              <a:rPr lang="en-US" sz="4400" dirty="0">
                <a:latin typeface="Calibri" panose="020F0502020204030204" pitchFamily="34" charset="0"/>
                <a:cs typeface="Calibri" panose="020F0502020204030204" pitchFamily="34" charset="0"/>
              </a:rPr>
              <a:t> Introduction</a:t>
            </a:r>
          </a:p>
        </p:txBody>
      </p:sp>
    </p:spTree>
    <p:extLst>
      <p:ext uri="{BB962C8B-B14F-4D97-AF65-F5344CB8AC3E}">
        <p14:creationId xmlns:p14="http://schemas.microsoft.com/office/powerpoint/2010/main" val="4155251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0"/>
            <a:ext cx="5597052" cy="1182848"/>
          </a:xfrm>
        </p:spPr>
        <p:txBody>
          <a:bodyPr/>
          <a:lstStyle/>
          <a:p>
            <a:r>
              <a:rPr lang="en-US" dirty="0"/>
              <a:t>Magic Numbers (and Strings)</a:t>
            </a:r>
          </a:p>
        </p:txBody>
      </p:sp>
      <p:sp>
        <p:nvSpPr>
          <p:cNvPr id="3" name="Content Placeholder 2"/>
          <p:cNvSpPr>
            <a:spLocks noGrp="1"/>
          </p:cNvSpPr>
          <p:nvPr>
            <p:ph idx="1"/>
          </p:nvPr>
        </p:nvSpPr>
        <p:spPr>
          <a:xfrm>
            <a:off x="457200" y="1218008"/>
            <a:ext cx="8403336" cy="5237019"/>
          </a:xfrm>
        </p:spPr>
        <p:txBody>
          <a:bodyPr>
            <a:normAutofit lnSpcReduction="10000"/>
          </a:bodyPr>
          <a:lstStyle/>
          <a:p>
            <a:r>
              <a:rPr lang="en-US" dirty="0"/>
              <a:t>Your code uses a number (or string) that has a certain meaning to it.</a:t>
            </a:r>
          </a:p>
          <a:p>
            <a:r>
              <a:rPr lang="en-US" dirty="0" err="1"/>
              <a:t>Eg</a:t>
            </a:r>
            <a:r>
              <a:rPr lang="en-US" dirty="0"/>
              <a:t>. </a:t>
            </a:r>
          </a:p>
          <a:p>
            <a:endParaRPr lang="en-US" dirty="0"/>
          </a:p>
          <a:p>
            <a:pPr marL="0" indent="0">
              <a:spcBef>
                <a:spcPts val="300"/>
              </a:spcBef>
              <a:buNone/>
            </a:pPr>
            <a:r>
              <a:rPr lang="en-US" sz="1800" dirty="0">
                <a:solidFill>
                  <a:schemeClr val="tx1"/>
                </a:solidFill>
                <a:latin typeface="Consolas" panose="020B0609020204030204" pitchFamily="49" charset="0"/>
              </a:rPr>
              <a:t>double </a:t>
            </a:r>
            <a:r>
              <a:rPr lang="en-US" sz="1800" dirty="0" err="1">
                <a:solidFill>
                  <a:schemeClr val="tx1"/>
                </a:solidFill>
                <a:latin typeface="Consolas" panose="020B0609020204030204" pitchFamily="49" charset="0"/>
              </a:rPr>
              <a:t>PotentialEnergy</a:t>
            </a:r>
            <a:r>
              <a:rPr lang="en-US" sz="1800" dirty="0">
                <a:solidFill>
                  <a:schemeClr val="tx1"/>
                </a:solidFill>
                <a:latin typeface="Consolas" panose="020B0609020204030204" pitchFamily="49" charset="0"/>
              </a:rPr>
              <a:t>(double mass, double height) </a:t>
            </a:r>
          </a:p>
          <a:p>
            <a:pPr marL="0" indent="0">
              <a:spcBef>
                <a:spcPts val="300"/>
              </a:spcBef>
              <a:buNone/>
            </a:pPr>
            <a:r>
              <a:rPr lang="en-US" sz="1800" dirty="0">
                <a:solidFill>
                  <a:schemeClr val="tx1"/>
                </a:solidFill>
                <a:latin typeface="Consolas" panose="020B0609020204030204" pitchFamily="49" charset="0"/>
              </a:rPr>
              <a:t>{</a:t>
            </a:r>
          </a:p>
          <a:p>
            <a:pPr marL="0" indent="0">
              <a:spcBef>
                <a:spcPts val="300"/>
              </a:spcBef>
              <a:buNone/>
            </a:pPr>
            <a:r>
              <a:rPr lang="en-US" sz="1800" dirty="0">
                <a:solidFill>
                  <a:schemeClr val="tx1"/>
                </a:solidFill>
                <a:latin typeface="Consolas" panose="020B0609020204030204" pitchFamily="49" charset="0"/>
              </a:rPr>
              <a:t>  return mass * height * 9.81;</a:t>
            </a:r>
          </a:p>
          <a:p>
            <a:pPr marL="0" indent="0">
              <a:spcBef>
                <a:spcPts val="300"/>
              </a:spcBef>
              <a:buNone/>
            </a:pPr>
            <a:r>
              <a:rPr lang="en-US" sz="1800" dirty="0">
                <a:solidFill>
                  <a:schemeClr val="tx1"/>
                </a:solidFill>
                <a:latin typeface="Consolas" panose="020B0609020204030204" pitchFamily="49" charset="0"/>
              </a:rPr>
              <a:t>}</a:t>
            </a:r>
          </a:p>
          <a:p>
            <a:endParaRPr lang="en-US" dirty="0"/>
          </a:p>
          <a:p>
            <a:r>
              <a:rPr lang="en-US" dirty="0"/>
              <a:t>Refactor – give context and meaning to value:</a:t>
            </a:r>
          </a:p>
          <a:p>
            <a:endParaRPr lang="en-US" dirty="0"/>
          </a:p>
          <a:p>
            <a:pPr marL="0" indent="0">
              <a:spcBef>
                <a:spcPts val="300"/>
              </a:spcBef>
              <a:buNone/>
            </a:pPr>
            <a:r>
              <a:rPr lang="en-US" sz="1800" dirty="0" err="1">
                <a:solidFill>
                  <a:schemeClr val="tx1"/>
                </a:solidFill>
                <a:latin typeface="Consolas" panose="020B0609020204030204" pitchFamily="49" charset="0"/>
              </a:rPr>
              <a:t>const</a:t>
            </a:r>
            <a:r>
              <a:rPr lang="en-US" sz="1800" dirty="0">
                <a:solidFill>
                  <a:schemeClr val="tx1"/>
                </a:solidFill>
                <a:latin typeface="Consolas" panose="020B0609020204030204" pitchFamily="49" charset="0"/>
              </a:rPr>
              <a:t> double GRAVITATIONAL_CONSTANT = 9.81;</a:t>
            </a:r>
          </a:p>
          <a:p>
            <a:pPr marL="0" indent="0">
              <a:spcBef>
                <a:spcPts val="300"/>
              </a:spcBef>
              <a:buNone/>
            </a:pPr>
            <a:endParaRPr lang="en-US" sz="1800" dirty="0">
              <a:solidFill>
                <a:schemeClr val="tx1"/>
              </a:solidFill>
              <a:latin typeface="Consolas" panose="020B0609020204030204" pitchFamily="49" charset="0"/>
            </a:endParaRPr>
          </a:p>
          <a:p>
            <a:pPr marL="0" indent="0">
              <a:spcBef>
                <a:spcPts val="300"/>
              </a:spcBef>
              <a:buNone/>
            </a:pPr>
            <a:r>
              <a:rPr lang="en-US" sz="1800" dirty="0">
                <a:solidFill>
                  <a:schemeClr val="tx1"/>
                </a:solidFill>
                <a:latin typeface="Consolas" panose="020B0609020204030204" pitchFamily="49" charset="0"/>
              </a:rPr>
              <a:t>double </a:t>
            </a:r>
            <a:r>
              <a:rPr lang="en-US" sz="1800" dirty="0" err="1">
                <a:solidFill>
                  <a:schemeClr val="tx1"/>
                </a:solidFill>
                <a:latin typeface="Consolas" panose="020B0609020204030204" pitchFamily="49" charset="0"/>
              </a:rPr>
              <a:t>PotentialEnergy</a:t>
            </a:r>
            <a:r>
              <a:rPr lang="en-US" sz="1800" dirty="0">
                <a:solidFill>
                  <a:schemeClr val="tx1"/>
                </a:solidFill>
                <a:latin typeface="Consolas" panose="020B0609020204030204" pitchFamily="49" charset="0"/>
              </a:rPr>
              <a:t>(double mass, double height) </a:t>
            </a:r>
          </a:p>
          <a:p>
            <a:pPr marL="0" indent="0">
              <a:spcBef>
                <a:spcPts val="300"/>
              </a:spcBef>
              <a:buNone/>
            </a:pPr>
            <a:r>
              <a:rPr lang="en-US" sz="1800" dirty="0">
                <a:solidFill>
                  <a:schemeClr val="tx1"/>
                </a:solidFill>
                <a:latin typeface="Consolas" panose="020B0609020204030204" pitchFamily="49" charset="0"/>
              </a:rPr>
              <a:t>{</a:t>
            </a:r>
          </a:p>
          <a:p>
            <a:pPr marL="0" indent="0">
              <a:spcBef>
                <a:spcPts val="300"/>
              </a:spcBef>
              <a:buNone/>
            </a:pPr>
            <a:r>
              <a:rPr lang="en-US" sz="1800" dirty="0">
                <a:solidFill>
                  <a:schemeClr val="tx1"/>
                </a:solidFill>
                <a:latin typeface="Consolas" panose="020B0609020204030204" pitchFamily="49" charset="0"/>
              </a:rPr>
              <a:t>  return mass * height * GRAVITATIONAL_CONSTANT;</a:t>
            </a:r>
          </a:p>
          <a:p>
            <a:pPr marL="0" indent="0">
              <a:spcBef>
                <a:spcPts val="300"/>
              </a:spcBef>
              <a:buNone/>
            </a:pPr>
            <a:r>
              <a:rPr lang="en-US" sz="1800" dirty="0">
                <a:solidFill>
                  <a:schemeClr val="tx1"/>
                </a:solidFill>
                <a:latin typeface="Consolas" panose="020B0609020204030204" pitchFamily="49" charset="0"/>
              </a:rPr>
              <a:t>}</a:t>
            </a:r>
          </a:p>
        </p:txBody>
      </p:sp>
      <p:sp>
        <p:nvSpPr>
          <p:cNvPr id="4" name="AutoShape 2" descr="data:image/jpeg;base64,/9j/4AAQSkZJRgABAQAAAQABAAD/2wCEAAkGBxQQEhUUEBQUFRUXFxcUFRgXFRQXGxkXGBQXFxcXHRgaHyggHBolGxQXITglJSkrLi4uFyA0ODMsNygtLiwBCgoKDg0OGhAQGzAkHyQsLCwsLS8sLCwsLCwsLCwtLCwsLCw0LCwsLCwsLCwsLCwsLCwsLCwsKy0sLCwsLCwsLP/AABEIAMMAwAMBIgACEQEDEQH/xAAcAAEAAgMBAQEAAAAAAAAAAAAABQYBBAcDAgj/xABKEAACAQMBBQQGBgUICQUAAAABAgMABBEFBhITITEiQVFhBxQycYGRQlJicqGxM1OCwdEVIzRDc5Ki8BYkJVSUstLT8URVk8Lh/8QAGgEBAAMBAQEAAAAAAAAAAAAAAAECAwQFBv/EACgRAAICAgIBAwQCAwAAAAAAAAABAhEDEiExBBNBUSIyYXGh8AUUYv/aAAwDAQACEQMRAD8A7hSs0oDFZpSgFYrNR+t6zDZxGW5cIg7z1J7gB1J8hQEXtvql5bRK2n2wuGJIfLc1GORCj2ufn865Lqe2t6Ti7uLm3J+gLcwD5sCx94NTesekC8u8i1UWkXc7APMw8d32U93Oqy2nh2352knf60rs5/HoK483k41wnz+D2PC/xueT2cVX/RlDxxvesXEg8TcTHn/er7jtipyk1wp8VuJh/wDavXko7gB7gBWmJpbnKWMbSt0Lgdhf2jyz5VwxnlnL6Wz3MuLxMELyRV/3osuyG0eoG8jtoJWuVyDMJgDwo8jLcQYOeuAc5Ndmrkmhi9022PDjsbdFBeV5GlkdyBzZ3GOfw76vWwutXF7arPdQCBmOUAYneTAw+CMrnny58uffXrY/tq7Pkc7UpuSjSfSLFSlK0MRSlKAUpSgMUqB2s2rh05V4m88r5EMKDLyHl0HcOY5+dRGwe2r6g7pcRJC+6JYgrFg0e8UdSSB20YYPIe0KAu1YqI2s1wWFpLcMu/w1yFzjeYnAXODjJPhXL7j0hao8hRBaxkGFd0I79qeTcRckjn1J6clNBR2elBSgFBWaUApSlAYNcZ2y0/UNR1ORY7dmjgwkLSZSJd5QWkyfaY9OXTFdnNU30t3ckWmTmEkE7iMR3IzhXPyNRJJrkvjk4yTj2cjFtJxiBciVEOGaNN2NmH0UJ5so725A9BW+45HBwccvLz86jtRuPV0WOFcuQRGo8FGS2PADnX3oingqWYsW7RJPjXjZU2t6pex9n4slCXoW5Sq5M29ldJ/lC4ZLwgLCFPBB/Sk57Xmgx+NdUhhVFCooVRyCgYA9wrktghfUbZd/g4JZXxkv3tF4cwCOfjXXq64/YjwfJTWaSbun2yuW9l/K960b/wBDtGXijumnI3hGfFUGCR5iumAVQNgJzbXV1ZSY7bteQN3usjHiqfEq2PgfKr+K7YJVweVkbcnZmlRmpbQW1sd24uIo2xnDuoOPHHWtWx2vspyBDcI5JwN3ePMnAGcYqxQnaVgVo6prMFrg3M0cW9nd32C5xjOM9cZHzoDfpVeh22sXOEuFb7quw+YFTsEyuAyEMpGQQcgigKr6Q4eHHFeAc7Zsv/YSYWYfABW/YqiXTmzupZYxk27C+QDHbgm7N1GPiof7xFdivrVZo3jcZV1ZG9zAg/nXF45zCtpLLza3lk065z3qzCMMfLKofc5qku7Lx6otnpZvFltbSNDvLcXERyOhRVM2fd2V+dU/ZKLi3doTz413PcH+zto+FGPdvPvVo6tePC8FlIDiy9ZkjY/ShZFMPxXDqfcPGrFsHacO+09PqWDt8XZSf3VN2xVI68KzSlWKClKUApSlAK1tRskuInilXeR1KsPEEVs0oDmOlejo2C3sskvrB9Wkitsr2lUxvvZ7ix7I5eB8cCvbM7CX15ArM3qaBAEDx7zuQOrLkbi/j5V26lUljjKrXRtDyMsL1k1Z+bdoraWBjb3SmO5jIeIoCQ5B7LofDPyxXTtkNcF9bLJ0cdiUeDr1+fX41IelDZv1y1MkQ/1i3zLER1IAy6eYIHTxArlfo71kQ3irvllulUPnulGSvl4j4isHiUeF0dT8h5vql2uH+fh/sv8AtdG0ax3kIzLaNxQPrRHAlj9xUZ96g1O6r6QbOAIEZ55JFDpFAvEkKkZGQOS9e8itTXZSltOyjJEUhA/YNUf0f2F7BbJ6pYwMJAGMrXIBcd2cIcDyzV8cnqc+ZR2VlkudZvLh+Imk2qtgAPcyqz47uSpy+ZrY/wBIdXT/ANJZMPBZZF/jVf0vaq/upUiitbbeki46ZuDho84zkL18jU4U1n/dLP8A4h/+mpcpkVjPeP0kPCf9o2M9uv62MieMeZKgFR8K39Q9IlmuFt9+8kIDBLdN8gHoWPsr8TVb1fUtUtInmuLS0EaDLEXDdOmMEczz6VWtldcuLG2RPVFZZXV0bjLGAJ5GWIbu6TjeUgdeQ7qspSorrC+GXOTbTVG5x6Wir3B7kFv8K4Fb2g+kMSTLb6hbvZTPyj3mDxyHphZMDnkjl59a1zJqf+4Q/wDGj/tVVNvri7ezdbqwjVDgKwuQ7BycLurwwWY5xgdc1EZSYlHGumdsrkm2um/z+pW/dcW6Xcf9ogKSH39hPlXUdKDiGIS/pBGgf7+6N78c1TPSGnCvNPuPol5bR/dKgZM/GMj9qtJdGceyibeZnsIL6PG/wwjHxWVQD8nH4msarJkrd8WW3RIhb2giJEtwwHIhfqZI5YOeVLKGX1W3j4D3MNvLPFLEpUFmikxAWz1TkSR5ivjZzWQt3DfXsiLILiS2kjJGIYtwrlV8Fccz5nwqsS8jtuz7ym2hNyMTGNeKPt4GfjUhVfs9tNPlbdju4Ce4cQDPzxU+G8KuZmaUpQClKUApSlAKpG1W1kwn9S01UacDemlfmkAPs5A9pz4VdmNct9HR37VpmOZppZJJz3iQscofujliqTlqjTHHZmrrGllFDX+r3aMxwCsqwLnwVVGSPeaomt6BNaQiS2kS5gVxIksfNo3ByCwBP+fCuqajou/LxzMUZV3E7MZVU6tycHmT35HQDuqI0XZ22S44trdZkyTOqtEyyKe5o1GFAPTHjWO1rk6Emn9PBabK5WeJJBgrIgbHUYYZx+6qtDZXuklv5OVbi2JLC3dt1oyeZCP4f5xVuijCAKoCqOQAGAB5CsTx7wxvMvmpwaopUy0oKSplK0Xam3spXkTRbuKaT2zFFvA5OSATjlnwFbet+lqWFcrYSRk9PWJFjPv4agsR8qkbnZ0ye1eXmPASIv4qgb8a+9L2Utbc7yRAvnJeQmRyfHebJq+0ezL0SrW+lXmtji6o7Rw4PBhQbnMjk5U+H2uZz3VIMt/E8RnsrTUDByhlzwZFA6csEDoO6pfXNpktZooTHJJJKCUC7gBwcEbzsBn+I8a2rDUZJGw9tNEPFzER/hYn8KjZlvTj0Qmq7bar0TTAh8eLxR8lC1raPdziVbi7s7y7uF/R73q8UMJPXhoXJ3vtEZ5d1XalFlr2I/14kW+0+pyfo7K3iHjLcM5/uqi/nVZ2zg1CSETXlzEUhkjmEUURAyrjmXJzyq9VBbdJvafdAfqXx8Bn91SssmyfRikVHU5ZootQWAuoS9UyGP21hkSNpCvnzPOp3ZHQtPeMy2ycYMx7cw32yORGXHTOfjmlpqMVvd3ryuqKwtZASepZZRgDqSd0chUlsVZNDZxLIpV23pHB6hnYuQfPnSb4Ixrk3LrQraVd14ISPDhqPyFQ+nXj6NdQRBmaxuXESq7FvV5T7IVjz3G8PI1aKqnpHj3rWMD2jcW4T7xlUD86jHJ7F8kU4s6rSlK6jiFKUoBSlKAwaq2pbB20srTIZoJHOZDBK0Yc+LL7JPnjNWqlBZTE9GdiTmdZrgj9fPJIP7pOPwqpbL2ca6tqXARUji4UKBRgDIJbA96V1+uP+i5+Kl3cH+vupHH3faH/ADms8nETXDzIu9KUrlO0UpSgI3XtEivY+HMMjqrDkyN9ZT3GoG31qfTiItRy8XSO7UHHkJVHsnz6GrhXy6BgQwBB5EEZBHmKlP5Kte6Pm3nWRQyMrKeYZSCD8RXpVVn2O4TGTTpntWPMoO1Ex84z0PmK8m13ULX+lWfHUf1lq2T8Yjz+VTrfRG1dlvryurdZUZHG8rAqw8QRzqonbqynAVp5LdlZWO8pU5U5KHIIIPQj8q2l1yJ5Tu31u0DjmpcJIjDoUbPMHwPSmrGyNjRtjra1k4qhpHGFjMjb/DUdFXPd5nJ86sNVm21VImIkv7aWIg82dFlU45dpTut78A1qw7T2sDNu3kt1kYWJV4pBz3FFyfiTUuLZCcUXCq3D/tLUooo+cFk3HnbqDNgiKMHpkdpjWIrTUdT7Ko2n2x9p5MGd1PUKnRPjV90DQ4bGFYbZd1F+JJ72Y97HxrXHjrlmOXKnwiSpSlbHOKUpQCtHWtSFrBJOysyxqXKoAWIHXGa3q+ZEBBBGQeRB6EHqPdQHN09JdzKoeDTWZSMqXuUTIPQ4CtWD6RL7/wBsQ+QvB/2qjNc0WTRXLxhpLBjnlktbEnp5xc/hVet0FhK9xGvGtp8M0i9po+efimT8K0UYsycpJlxufSXcrG/E0yROy3aWdHA5HmeQ5Ctf0W2vC02EeO83zY4/Co/XtQQ2U0sbBlMbYIORzGP31admbXhWkCfViTPvKgn8TWHkpRSSOnxJOTbZJ0pSuQ7hSlKAUpSoApnHWlaGvT8O2nfwic/HdOKldkPoj/RHpsV1pvEuIkk4s80nbRW9p/Pp0qwy+j3TW5mzh+C4r59F9pwdLtFxgmMOfexJ/fVqruPO9yuW2wmnR80s4AfuA/nU3a2ccQxEiIPBFC/lWxSgMVmlKAUpSgFKUoBSlKApXpZtrmWxKWqM6l19YEf6QwjJYIO85A5e+ue6GsZO9p7jcyBNbvy3e4sAeat1yDyPlXdjVL2/2atGhlu5N6CWJGcTRYV8gcgR0cE8sHxq0ZUVlGzm+t7Lb3EFmxTeAMsRBEb5zjB6BuR6fhVt0LbGKZhFOptpxyMchwD9xujCqzY67cRRo17ASrKG4kXaxkfTTqPeKkRb2t9CFysyDlnOWHvPUGrZMUchXFmlj/Re6Vz+29esP6O/rUI/q5jhwPBZP4/KpzSttLaY7kha3l6cOYbhz5E8jXFPDKHZ3488J9Msla2pX8dvG0szBUUZJ/IDxPlWwDUHtXoRvIiA7BlVjEByHG5FHJ8RjA8N4n3Zrvk2d1wV6W/1K9Fw1vi1NuiyC3df5+RGBYNg8hkA8vEYrx0vb14nWO7MdwhRZBPbgtuq3TiIB2T+VbM2oya1PBLaNLbFLcxXsqgqSXKngrn6SlWOe7fFW7StLitYxHAgRfLqfMnqT762m4Lijnxqbd2Rer7RrwkFk8cs053IMEMM/SdsdFUcz8B31CbW2Etpp90Xupp9+MJuyBOTswBZSoBAPhzq12eh28MrSxQokjDDMqgE/wAKjNs4+J6nD+tvIFI+yjGRvwSs4vlJGk+m2dE0u14MMcY+giJ/dUD91bVKV1nEKxWaUApSlAKUpQClKUBis0pQGK556WLnim1sR0mczTf2MODun7zED3Ka6Ga5TfzesandS9VhCWqe8DfkPzZR8DVoK2Vm6jZtVB6jszG7cSEtBKPpx8s/eXoRUvbzhxlemSvxBwfxBr1rqaTONNoriazNandvkyvQTxglf216r7+lS81vDdIN5Y5UI5HkwwfA16RXaOqnIw+QoOO11GAO/oai5dCMTGSyfgsebRkZif3r9E+YxUfyW4f4Z9Q6NJbc7G4kiH6t/wCci+R5r8DW3HtlJAcX9uyD9dDmSP3ke0n414WWtAsI7heBKegY5V/uP0b3dfKpY1lPBCZtDyMkCT0m/tpV/wBVeJgSWIRl6sckkDmCSakKot7s1bStvGMK/c8ZMbDzBXFYgjv7b9BcidR9C4XJ93EXBrln4sl0dcPMg++C91XdTcNqumR56G4m+IjVV/5m+Veei7W8aYW9xC8ExUkAsGRsY9l+Wfl3VVvSDcD+UY8y8Fo4d6KT6su+WUnyPSsscGp0zbJNOFo7xWar+w+0yalarMuA47Eqg53ZABke45BHkRVgrpOQVis0oBSlKAUpSgFKUoBQ0qpbZbaLZEQwpx7pxlIgeSj68h+iv4mgNb0lancwC1W1mWHjStG7lQx/RllwD3ZU8/MVRLKRrKylmmJMhaWZiwwWdmJBI8Sccq3G0l7mTj6hIZp+RTHZSLBDYjXu5gZPfio3bi6ANvFJkQtJvyvgkbqEEKfeT+FbxjqrOeU9nSJ3RbYxQRIeoRc58cZPxya3GOBmtG31u3k9ieI+W+oPyJzXtcXSbjHfX2SfaHga0tUZU7KRsSJ2jV0i32xuiWZsIi/VjQcznv6e84q+W6sFHEKlu8qCo+AJNQ+xH9BgH2P3mpykVSJm7Z43dokylJVDKe4jP+TUVwZ7T9HvXEP1GOZUH2WPtjyPPzqbpUtFUzW0+/jnXeibI6EdCp8GU81Pka8dc1MWsLytzwOyPFjyUfOvm+0lXbiRsYpfrrjmPB16MtQitLeXUcc8e4ttmSTruvITiMqT1XAJ/wDFVbfRZJdny2z0ptxLvH10MJw/fvjpH93HLFRkOpDUHvnYHiSxdhfqLGuce8sf8NdAYZzVH2F0RkkYzDHBLohA5SFm3XJPeBw+Q+151SUFsmaRyPVpnWPRlptvHZRTW8aoZ442lK57TKpGfmT86ttUX0PXH+pPBnnbTywfsht5P8LCr1WB0ClZpQGKVmlAKUpQClKUANcL126OnanciQesNMeLvR5Lxpk7sbL5DwPhXSdtdt4dNXdxxZypZYlOMAfSc/RX8+6uNWcd05lvZraZuOxkLooIC9RhM7+6M4HLoBVoun2Q47Ki0W+1lq3WXcPg6sn51I+vRMjMrpIoBY7rKwwBnuqnwzRzjKlXHwOPeD0qL13TokieRU3WA5FeXM93LrXQ26sw9NWelto6tZ2+/GOLcSgB93nulizEHwCg1av9CrL9T/jf+Nae1Fu8b2NvG5jMFuWJABIZiq9/3T861lvL1fZnRvvxD8xWOH7bo2zp7Ui32dqkKBIwFVeQA7q9qp669er1jt39xkT8ya9l2pnHtWmfuyqfzArfZHM8ci1UqsrtcfpWtwPdwz+TV9Ha9QMm3uB+yP402RHpy+CyUqrDbiLd3+FOF+tucvnnFfQ20jPSC4PujNNkPTl8FlkbdBOCcAnA5k4GcAeNaOgq3AQyDddsyMDywzksR+NQ7bYE+zaXB94RfzNeMm1VwfYtMfelH5AVGyJ0kTuz2o/yZqLGQ4tr0qpY9I515KT4Bt7H/iuvV+fLN77V5Hs1jgVcfzrbrMIwehJz7XgBzrvWnQGOKNGYuyoqlj1YqoBb44zXPOr4OmF1ybNKUqpYUpSgMVmqxf6hPcvJHbOsEEWRNdEBjvD20iB7OVxzdsgHlgkHEXLtq0Ua3U25FZnKxK6s1zc8uy6KCAmcZwQTjny6UBe6htrtcWwtJbhgDuL2QfpOeSL8SRXMNY9Jl9IRwEitoycDeHEk5+yWyd1efcAceNVLV9oLu6hAurl3QSpxI2VAAVYeHd31XZFtGYSFJLlH1R2KzBzNJkriUjs5I6KO4dOVdB0y3vbdFFtNb3cAACb53HCjpiVMqRj7PyqqSIGGGAI7wedQGizxW8jtLFOYndlQwzSxspUnI3UYBgfnyq+bF7onFkrhnRLvZKK7cyPDNaTd7xPHhvhzB+Kg15Rejxd9TLdTyKrK+5uxqDukEA8jy5Vo221dmmDAt/KQem9MRkdx3mx86xebX3k3KGNLZT9JjxJPgB2V/GsIxyvhGzljXLPPamTOoyjwhi+HNya1K8be3CZOWZmOXZjlmPiTXtXfjjrFI45y2k2KUpWhUVFapKZWEEZ685GH0V8Pea99RvSmEjG9K3sjw+0fIVo8ExjgxHMr9qWT6o7z/AVST9iUj6CC4kCKP5iLAPgzDoPMCpqvK1tliUIgwBXrUxVENivK1t5ryYW1mMyEZdyMrCv1mPj4Dvr20+wmvpvV7Tk2AZZCMrEp6E/aPPA8q7Hsts1Dp0PCgB583dubyN3sx/d3VnknXCLJH1svs7Fp8CwwA+Lufad+92PjUwKxWawLilKUApSlAQG0Gj5sJbe3UnKkBd7BYFsuu8e8gsPjXPvTBYSrdW8/DZ7ZIjGCilhE+cnIHQEBefTs48K6/TFQ1ZKdOz80yym4UxQRTSuw3QqROeZ8eXIeZq/bLeicMjSamxLuuBEjdlDu43yfpOPkPOurqgHQAV9YqIwSLSm5H551G1l0yX1e96f1U2DuSKOnPuYd47qjbFd+OWNCCySF1+Lb6H3d1fozVNNiuYzHcRrIh6qwB/8ABrnGo+huIMXsbmWA/Ub+cUeQPJse/NbLJ8mdHPY7gRtxRyilxvfYfpk+Geh8xUvUhN6MdSTeCvayq3tBt5M8sZ5DkaWHo+1WNQhFqQOQJlfOO76NXjkRVxIuZmA7ABPmcfuqOummPPhEHxSUZ+TDBq7Q+ja/f9JcW8Q+wjufmTipWz9EUGc3dzcz/ZDCJPkva/xVEsi9gonJf9IXiO7KmfkD+BIP4VsXG0IC9mNwx5LvKQP/AN9wrt8eythpsTyw2YYopbCoZpGwOgzlia5NqF7d3s/rF1aXgIyIYltbjciTwHZ5seWT347qqpvqyzSK6NXSJWMe80re07jH+QPCvWx1mGMYUO7Mcsxxlj7yan1tJ5D2bC8Y/atZF/FwBUZrNtPbnE1g0WfpSoSn95AVz5b1Wcq9yErPpNRlf9HBy8WkX92a+77UTDCWcKJMclDZye7zqIJCqWEq9rkFgCjePcM8zXxp2niTrzGe0x5lj9VT9XxPfVHnpF1ibZ2jYLWtLs7ZIlvbbith5maRULynrzbGcdB7qv0UgYAqQQehBBB+Ir83XDwKMPwx3Y7Ofl1q9ehi1uUlmKLKlkVG6JAygyZ6xBue7jOSOXTvrGM9i84a+51ulBSrmZis0rFAZrFKUBmhpSgApSlAKUpQGKzSlAYrNKUBis0pQGKw6gjBGR4GlKArWtbE2E/aktYix+ko3D80warNv6O9Oz/Rz/8ANcf9dKUJRbtF2RsrbnBawqfHdBPzbJqepShArNKUApSlAKUpQH//2Q=="/>
          <p:cNvSpPr>
            <a:spLocks noChangeAspect="1" noChangeArrowheads="1"/>
          </p:cNvSpPr>
          <p:nvPr/>
        </p:nvSpPr>
        <p:spPr bwMode="auto">
          <a:xfrm>
            <a:off x="155574" y="-144463"/>
            <a:ext cx="777875" cy="7778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http://massrealestatenews.com/wp-content/uploads/2010/05/Stinky-man-e12752591344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9825"/>
            <a:ext cx="1010340" cy="102717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16061" y="62493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8929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0"/>
            <a:ext cx="5597052" cy="1182848"/>
          </a:xfrm>
        </p:spPr>
        <p:txBody>
          <a:bodyPr/>
          <a:lstStyle/>
          <a:p>
            <a:r>
              <a:rPr lang="en-US" dirty="0"/>
              <a:t>Comments</a:t>
            </a:r>
          </a:p>
        </p:txBody>
      </p:sp>
      <p:sp>
        <p:nvSpPr>
          <p:cNvPr id="3" name="Content Placeholder 2"/>
          <p:cNvSpPr>
            <a:spLocks noGrp="1"/>
          </p:cNvSpPr>
          <p:nvPr>
            <p:ph idx="1"/>
          </p:nvPr>
        </p:nvSpPr>
        <p:spPr/>
        <p:txBody>
          <a:bodyPr>
            <a:normAutofit lnSpcReduction="10000"/>
          </a:bodyPr>
          <a:lstStyle/>
          <a:p>
            <a:r>
              <a:rPr lang="en-US" dirty="0"/>
              <a:t>A sweet smell - “Code Deodorant”</a:t>
            </a:r>
          </a:p>
          <a:p>
            <a:r>
              <a:rPr lang="en-US" dirty="0"/>
              <a:t>Motivations:</a:t>
            </a:r>
          </a:p>
          <a:p>
            <a:pPr marL="0" indent="0">
              <a:buNone/>
            </a:pPr>
            <a:endParaRPr lang="en-US" dirty="0"/>
          </a:p>
          <a:p>
            <a:pPr marL="457200" indent="-457200">
              <a:buFont typeface="+mj-lt"/>
              <a:buAutoNum type="arabicPeriod"/>
            </a:pPr>
            <a:r>
              <a:rPr lang="en-US" dirty="0"/>
              <a:t>Hoarding, or a “soft” delete of unwanted code, with implicit intent that it you want to resurrect it someday. </a:t>
            </a:r>
          </a:p>
          <a:p>
            <a:pPr lvl="1"/>
            <a:r>
              <a:rPr lang="en-US" dirty="0"/>
              <a:t>VCS keeps history</a:t>
            </a:r>
          </a:p>
          <a:p>
            <a:pPr lvl="1"/>
            <a:r>
              <a:rPr lang="en-US" dirty="0"/>
              <a:t>Often referred to as “scar tissue”</a:t>
            </a:r>
          </a:p>
          <a:p>
            <a:pPr lvl="1"/>
            <a:endParaRPr lang="en-US" dirty="0"/>
          </a:p>
          <a:p>
            <a:pPr marL="457200" indent="-457200">
              <a:buFont typeface="+mj-lt"/>
              <a:buAutoNum type="arabicPeriod"/>
            </a:pPr>
            <a:r>
              <a:rPr lang="en-US" dirty="0"/>
              <a:t>Failure to express an idea in the code, so you explain it</a:t>
            </a:r>
          </a:p>
          <a:p>
            <a:pPr lvl="1"/>
            <a:r>
              <a:rPr lang="en-US" dirty="0"/>
              <a:t>Code should be self documenting, </a:t>
            </a:r>
            <a:r>
              <a:rPr lang="en-US" b="1" dirty="0"/>
              <a:t>intention-revealing</a:t>
            </a:r>
          </a:p>
          <a:p>
            <a:endParaRPr lang="en-US" dirty="0"/>
          </a:p>
          <a:p>
            <a:r>
              <a:rPr lang="en-US" dirty="0"/>
              <a:t>Feel the need to write a comment?  First try to refactor the code so that any comment becomes unnecessary</a:t>
            </a:r>
          </a:p>
          <a:p>
            <a:endParaRPr lang="en-US" dirty="0"/>
          </a:p>
          <a:p>
            <a:r>
              <a:rPr lang="en-US" dirty="0"/>
              <a:t>If unsure, mark with a “TO-DO” and create a refactoring user story</a:t>
            </a:r>
          </a:p>
          <a:p>
            <a:pPr lvl="1"/>
            <a:endParaRPr lang="en-US" dirty="0"/>
          </a:p>
          <a:p>
            <a:endParaRPr lang="en-US" dirty="0"/>
          </a:p>
        </p:txBody>
      </p:sp>
      <p:sp>
        <p:nvSpPr>
          <p:cNvPr id="4" name="AutoShape 2" descr="data:image/jpeg;base64,/9j/4AAQSkZJRgABAQAAAQABAAD/2wCEAAkGBxQQEhUUEBQUFRUXFxcUFRgXFRQXGxkXGBQXFxcXHRgaHyggHBolGxQXITglJSkrLi4uFyA0ODMsNygtLiwBCgoKDg0OGhAQGzAkHyQsLCwsLS8sLCwsLCwsLCwtLCwsLCw0LCwsLCwsLCwsLCwsLCwsLCwsKy0sLCwsLCwsLP/AABEIAMMAwAMBIgACEQEDEQH/xAAcAAEAAgMBAQEAAAAAAAAAAAAABQYBBAcDAgj/xABKEAACAQMBBQQGBgUICQUAAAABAgMABBEFBhITITEiQVFhBxQycYGRQlJicqGxM1OCwdEVIzRDc5Ki8BYkJVSUstLT8URVk8Lh/8QAGgEBAAMBAQEAAAAAAAAAAAAAAAECAwQFBv/EACgRAAICAgIBAwQCAwAAAAAAAAABAhEDEiExBBNBUSIyYXGh8AUUYv/aAAwDAQACEQMRAD8A7hSs0oDFZpSgFYrNR+t6zDZxGW5cIg7z1J7gB1J8hQEXtvql5bRK2n2wuGJIfLc1GORCj2ufn865Lqe2t6Ti7uLm3J+gLcwD5sCx94NTesekC8u8i1UWkXc7APMw8d32U93Oqy2nh2352knf60rs5/HoK483k41wnz+D2PC/xueT2cVX/RlDxxvesXEg8TcTHn/er7jtipyk1wp8VuJh/wDavXko7gB7gBWmJpbnKWMbSt0Lgdhf2jyz5VwxnlnL6Wz3MuLxMELyRV/3osuyG0eoG8jtoJWuVyDMJgDwo8jLcQYOeuAc5Ndmrkmhi9022PDjsbdFBeV5GlkdyBzZ3GOfw76vWwutXF7arPdQCBmOUAYneTAw+CMrnny58uffXrY/tq7Pkc7UpuSjSfSLFSlK0MRSlKAUpSgMUqB2s2rh05V4m88r5EMKDLyHl0HcOY5+dRGwe2r6g7pcRJC+6JYgrFg0e8UdSSB20YYPIe0KAu1YqI2s1wWFpLcMu/w1yFzjeYnAXODjJPhXL7j0hao8hRBaxkGFd0I79qeTcRckjn1J6clNBR2elBSgFBWaUApSlAYNcZ2y0/UNR1ORY7dmjgwkLSZSJd5QWkyfaY9OXTFdnNU30t3ckWmTmEkE7iMR3IzhXPyNRJJrkvjk4yTj2cjFtJxiBciVEOGaNN2NmH0UJ5so725A9BW+45HBwccvLz86jtRuPV0WOFcuQRGo8FGS2PADnX3oingqWYsW7RJPjXjZU2t6pex9n4slCXoW5Sq5M29ldJ/lC4ZLwgLCFPBB/Sk57Xmgx+NdUhhVFCooVRyCgYA9wrktghfUbZd/g4JZXxkv3tF4cwCOfjXXq64/YjwfJTWaSbun2yuW9l/K960b/wBDtGXijumnI3hGfFUGCR5iumAVQNgJzbXV1ZSY7bteQN3usjHiqfEq2PgfKr+K7YJVweVkbcnZmlRmpbQW1sd24uIo2xnDuoOPHHWtWx2vspyBDcI5JwN3ePMnAGcYqxQnaVgVo6prMFrg3M0cW9nd32C5xjOM9cZHzoDfpVeh22sXOEuFb7quw+YFTsEyuAyEMpGQQcgigKr6Q4eHHFeAc7Zsv/YSYWYfABW/YqiXTmzupZYxk27C+QDHbgm7N1GPiof7xFdivrVZo3jcZV1ZG9zAg/nXF45zCtpLLza3lk065z3qzCMMfLKofc5qku7Lx6otnpZvFltbSNDvLcXERyOhRVM2fd2V+dU/ZKLi3doTz413PcH+zto+FGPdvPvVo6tePC8FlIDiy9ZkjY/ShZFMPxXDqfcPGrFsHacO+09PqWDt8XZSf3VN2xVI68KzSlWKClKUApSlAK1tRskuInilXeR1KsPEEVs0oDmOlejo2C3sskvrB9Wkitsr2lUxvvZ7ix7I5eB8cCvbM7CX15ArM3qaBAEDx7zuQOrLkbi/j5V26lUljjKrXRtDyMsL1k1Z+bdoraWBjb3SmO5jIeIoCQ5B7LofDPyxXTtkNcF9bLJ0cdiUeDr1+fX41IelDZv1y1MkQ/1i3zLER1IAy6eYIHTxArlfo71kQ3irvllulUPnulGSvl4j4isHiUeF0dT8h5vql2uH+fh/sv8AtdG0ax3kIzLaNxQPrRHAlj9xUZ96g1O6r6QbOAIEZ55JFDpFAvEkKkZGQOS9e8itTXZSltOyjJEUhA/YNUf0f2F7BbJ6pYwMJAGMrXIBcd2cIcDyzV8cnqc+ZR2VlkudZvLh+Imk2qtgAPcyqz47uSpy+ZrY/wBIdXT/ANJZMPBZZF/jVf0vaq/upUiitbbeki46ZuDho84zkL18jU4U1n/dLP8A4h/+mpcpkVjPeP0kPCf9o2M9uv62MieMeZKgFR8K39Q9IlmuFt9+8kIDBLdN8gHoWPsr8TVb1fUtUtInmuLS0EaDLEXDdOmMEczz6VWtldcuLG2RPVFZZXV0bjLGAJ5GWIbu6TjeUgdeQ7qspSorrC+GXOTbTVG5x6Wir3B7kFv8K4Fb2g+kMSTLb6hbvZTPyj3mDxyHphZMDnkjl59a1zJqf+4Q/wDGj/tVVNvri7ezdbqwjVDgKwuQ7BycLurwwWY5xgdc1EZSYlHGumdsrkm2um/z+pW/dcW6Xcf9ogKSH39hPlXUdKDiGIS/pBGgf7+6N78c1TPSGnCvNPuPol5bR/dKgZM/GMj9qtJdGceyibeZnsIL6PG/wwjHxWVQD8nH4msarJkrd8WW3RIhb2giJEtwwHIhfqZI5YOeVLKGX1W3j4D3MNvLPFLEpUFmikxAWz1TkSR5ivjZzWQt3DfXsiLILiS2kjJGIYtwrlV8Fccz5nwqsS8jtuz7ym2hNyMTGNeKPt4GfjUhVfs9tNPlbdju4Ce4cQDPzxU+G8KuZmaUpQClKUApSlAKpG1W1kwn9S01UacDemlfmkAPs5A9pz4VdmNct9HR37VpmOZppZJJz3iQscofujliqTlqjTHHZmrrGllFDX+r3aMxwCsqwLnwVVGSPeaomt6BNaQiS2kS5gVxIksfNo3ByCwBP+fCuqajou/LxzMUZV3E7MZVU6tycHmT35HQDuqI0XZ22S44trdZkyTOqtEyyKe5o1GFAPTHjWO1rk6Emn9PBabK5WeJJBgrIgbHUYYZx+6qtDZXuklv5OVbi2JLC3dt1oyeZCP4f5xVuijCAKoCqOQAGAB5CsTx7wxvMvmpwaopUy0oKSplK0Xam3spXkTRbuKaT2zFFvA5OSATjlnwFbet+lqWFcrYSRk9PWJFjPv4agsR8qkbnZ0ye1eXmPASIv4qgb8a+9L2Utbc7yRAvnJeQmRyfHebJq+0ezL0SrW+lXmtji6o7Rw4PBhQbnMjk5U+H2uZz3VIMt/E8RnsrTUDByhlzwZFA6csEDoO6pfXNpktZooTHJJJKCUC7gBwcEbzsBn+I8a2rDUZJGw9tNEPFzER/hYn8KjZlvTj0Qmq7bar0TTAh8eLxR8lC1raPdziVbi7s7y7uF/R73q8UMJPXhoXJ3vtEZ5d1XalFlr2I/14kW+0+pyfo7K3iHjLcM5/uqi/nVZ2zg1CSETXlzEUhkjmEUURAyrjmXJzyq9VBbdJvafdAfqXx8Bn91SssmyfRikVHU5ZootQWAuoS9UyGP21hkSNpCvnzPOp3ZHQtPeMy2ycYMx7cw32yORGXHTOfjmlpqMVvd3ryuqKwtZASepZZRgDqSd0chUlsVZNDZxLIpV23pHB6hnYuQfPnSb4Ixrk3LrQraVd14ISPDhqPyFQ+nXj6NdQRBmaxuXESq7FvV5T7IVjz3G8PI1aKqnpHj3rWMD2jcW4T7xlUD86jHJ7F8kU4s6rSlK6jiFKUoBSlKAwaq2pbB20srTIZoJHOZDBK0Yc+LL7JPnjNWqlBZTE9GdiTmdZrgj9fPJIP7pOPwqpbL2ca6tqXARUji4UKBRgDIJbA96V1+uP+i5+Kl3cH+vupHH3faH/ADms8nETXDzIu9KUrlO0UpSgI3XtEivY+HMMjqrDkyN9ZT3GoG31qfTiItRy8XSO7UHHkJVHsnz6GrhXy6BgQwBB5EEZBHmKlP5Kte6Pm3nWRQyMrKeYZSCD8RXpVVn2O4TGTTpntWPMoO1Ex84z0PmK8m13ULX+lWfHUf1lq2T8Yjz+VTrfRG1dlvryurdZUZHG8rAqw8QRzqonbqynAVp5LdlZWO8pU5U5KHIIIPQj8q2l1yJ5Tu31u0DjmpcJIjDoUbPMHwPSmrGyNjRtjra1k4qhpHGFjMjb/DUdFXPd5nJ86sNVm21VImIkv7aWIg82dFlU45dpTut78A1qw7T2sDNu3kt1kYWJV4pBz3FFyfiTUuLZCcUXCq3D/tLUooo+cFk3HnbqDNgiKMHpkdpjWIrTUdT7Ko2n2x9p5MGd1PUKnRPjV90DQ4bGFYbZd1F+JJ72Y97HxrXHjrlmOXKnwiSpSlbHOKUpQCtHWtSFrBJOysyxqXKoAWIHXGa3q+ZEBBBGQeRB6EHqPdQHN09JdzKoeDTWZSMqXuUTIPQ4CtWD6RL7/wBsQ+QvB/2qjNc0WTRXLxhpLBjnlktbEnp5xc/hVet0FhK9xGvGtp8M0i9po+efimT8K0UYsycpJlxufSXcrG/E0yROy3aWdHA5HmeQ5Ctf0W2vC02EeO83zY4/Co/XtQQ2U0sbBlMbYIORzGP31admbXhWkCfViTPvKgn8TWHkpRSSOnxJOTbZJ0pSuQ7hSlKAUpSoApnHWlaGvT8O2nfwic/HdOKldkPoj/RHpsV1pvEuIkk4s80nbRW9p/Pp0qwy+j3TW5mzh+C4r59F9pwdLtFxgmMOfexJ/fVqruPO9yuW2wmnR80s4AfuA/nU3a2ccQxEiIPBFC/lWxSgMVmlKAUpSgFKUoBSlKApXpZtrmWxKWqM6l19YEf6QwjJYIO85A5e+ue6GsZO9p7jcyBNbvy3e4sAeat1yDyPlXdjVL2/2atGhlu5N6CWJGcTRYV8gcgR0cE8sHxq0ZUVlGzm+t7Lb3EFmxTeAMsRBEb5zjB6BuR6fhVt0LbGKZhFOptpxyMchwD9xujCqzY67cRRo17ASrKG4kXaxkfTTqPeKkRb2t9CFysyDlnOWHvPUGrZMUchXFmlj/Re6Vz+29esP6O/rUI/q5jhwPBZP4/KpzSttLaY7kha3l6cOYbhz5E8jXFPDKHZ3488J9Msla2pX8dvG0szBUUZJ/IDxPlWwDUHtXoRvIiA7BlVjEByHG5FHJ8RjA8N4n3Zrvk2d1wV6W/1K9Fw1vi1NuiyC3df5+RGBYNg8hkA8vEYrx0vb14nWO7MdwhRZBPbgtuq3TiIB2T+VbM2oya1PBLaNLbFLcxXsqgqSXKngrn6SlWOe7fFW7StLitYxHAgRfLqfMnqT762m4Lijnxqbd2Rer7RrwkFk8cs053IMEMM/SdsdFUcz8B31CbW2Etpp90Xupp9+MJuyBOTswBZSoBAPhzq12eh28MrSxQokjDDMqgE/wAKjNs4+J6nD+tvIFI+yjGRvwSs4vlJGk+m2dE0u14MMcY+giJ/dUD91bVKV1nEKxWaUApSlAKUpQClKUBis0pQGK556WLnim1sR0mczTf2MODun7zED3Ka6Ga5TfzesandS9VhCWqe8DfkPzZR8DVoK2Vm6jZtVB6jszG7cSEtBKPpx8s/eXoRUvbzhxlemSvxBwfxBr1rqaTONNoriazNandvkyvQTxglf216r7+lS81vDdIN5Y5UI5HkwwfA16RXaOqnIw+QoOO11GAO/oai5dCMTGSyfgsebRkZif3r9E+YxUfyW4f4Z9Q6NJbc7G4kiH6t/wCci+R5r8DW3HtlJAcX9uyD9dDmSP3ke0n414WWtAsI7heBKegY5V/uP0b3dfKpY1lPBCZtDyMkCT0m/tpV/wBVeJgSWIRl6sckkDmCSakKot7s1bStvGMK/c8ZMbDzBXFYgjv7b9BcidR9C4XJ93EXBrln4sl0dcPMg++C91XdTcNqumR56G4m+IjVV/5m+Veei7W8aYW9xC8ExUkAsGRsY9l+Wfl3VVvSDcD+UY8y8Fo4d6KT6su+WUnyPSsscGp0zbJNOFo7xWar+w+0yalarMuA47Eqg53ZABke45BHkRVgrpOQVis0oBSlKAUpSgFKUoBQ0qpbZbaLZEQwpx7pxlIgeSj68h+iv4mgNb0lancwC1W1mWHjStG7lQx/RllwD3ZU8/MVRLKRrKylmmJMhaWZiwwWdmJBI8Sccq3G0l7mTj6hIZp+RTHZSLBDYjXu5gZPfio3bi6ANvFJkQtJvyvgkbqEEKfeT+FbxjqrOeU9nSJ3RbYxQRIeoRc58cZPxya3GOBmtG31u3k9ieI+W+oPyJzXtcXSbjHfX2SfaHga0tUZU7KRsSJ2jV0i32xuiWZsIi/VjQcznv6e84q+W6sFHEKlu8qCo+AJNQ+xH9BgH2P3mpykVSJm7Z43dokylJVDKe4jP+TUVwZ7T9HvXEP1GOZUH2WPtjyPPzqbpUtFUzW0+/jnXeibI6EdCp8GU81Pka8dc1MWsLytzwOyPFjyUfOvm+0lXbiRsYpfrrjmPB16MtQitLeXUcc8e4ttmSTruvITiMqT1XAJ/wDFVbfRZJdny2z0ptxLvH10MJw/fvjpH93HLFRkOpDUHvnYHiSxdhfqLGuce8sf8NdAYZzVH2F0RkkYzDHBLohA5SFm3XJPeBw+Q+151SUFsmaRyPVpnWPRlptvHZRTW8aoZ442lK57TKpGfmT86ttUX0PXH+pPBnnbTywfsht5P8LCr1WB0ClZpQGKVmlAKUpQClKUANcL126OnanciQesNMeLvR5Lxpk7sbL5DwPhXSdtdt4dNXdxxZypZYlOMAfSc/RX8+6uNWcd05lvZraZuOxkLooIC9RhM7+6M4HLoBVoun2Q47Ki0W+1lq3WXcPg6sn51I+vRMjMrpIoBY7rKwwBnuqnwzRzjKlXHwOPeD0qL13TokieRU3WA5FeXM93LrXQ26sw9NWelto6tZ2+/GOLcSgB93nulizEHwCg1av9CrL9T/jf+Nae1Fu8b2NvG5jMFuWJABIZiq9/3T861lvL1fZnRvvxD8xWOH7bo2zp7Ui32dqkKBIwFVeQA7q9qp669er1jt39xkT8ya9l2pnHtWmfuyqfzArfZHM8ci1UqsrtcfpWtwPdwz+TV9Ha9QMm3uB+yP402RHpy+CyUqrDbiLd3+FOF+tucvnnFfQ20jPSC4PujNNkPTl8FlkbdBOCcAnA5k4GcAeNaOgq3AQyDddsyMDywzksR+NQ7bYE+zaXB94RfzNeMm1VwfYtMfelH5AVGyJ0kTuz2o/yZqLGQ4tr0qpY9I515KT4Bt7H/iuvV+fLN77V5Hs1jgVcfzrbrMIwehJz7XgBzrvWnQGOKNGYuyoqlj1YqoBb44zXPOr4OmF1ybNKUqpYUpSgMVmqxf6hPcvJHbOsEEWRNdEBjvD20iB7OVxzdsgHlgkHEXLtq0Ua3U25FZnKxK6s1zc8uy6KCAmcZwQTjny6UBe6htrtcWwtJbhgDuL2QfpOeSL8SRXMNY9Jl9IRwEitoycDeHEk5+yWyd1efcAceNVLV9oLu6hAurl3QSpxI2VAAVYeHd31XZFtGYSFJLlH1R2KzBzNJkriUjs5I6KO4dOVdB0y3vbdFFtNb3cAACb53HCjpiVMqRj7PyqqSIGGGAI7wedQGizxW8jtLFOYndlQwzSxspUnI3UYBgfnyq+bF7onFkrhnRLvZKK7cyPDNaTd7xPHhvhzB+Kg15Rejxd9TLdTyKrK+5uxqDukEA8jy5Vo221dmmDAt/KQem9MRkdx3mx86xebX3k3KGNLZT9JjxJPgB2V/GsIxyvhGzljXLPPamTOoyjwhi+HNya1K8be3CZOWZmOXZjlmPiTXtXfjjrFI45y2k2KUpWhUVFapKZWEEZ685GH0V8Pea99RvSmEjG9K3sjw+0fIVo8ExjgxHMr9qWT6o7z/AVST9iUj6CC4kCKP5iLAPgzDoPMCpqvK1tliUIgwBXrUxVENivK1t5ryYW1mMyEZdyMrCv1mPj4Dvr20+wmvpvV7Tk2AZZCMrEp6E/aPPA8q7Hsts1Dp0PCgB583dubyN3sx/d3VnknXCLJH1svs7Fp8CwwA+Lufad+92PjUwKxWawLilKUApSlAQG0Gj5sJbe3UnKkBd7BYFsuu8e8gsPjXPvTBYSrdW8/DZ7ZIjGCilhE+cnIHQEBefTs48K6/TFQ1ZKdOz80yym4UxQRTSuw3QqROeZ8eXIeZq/bLeicMjSamxLuuBEjdlDu43yfpOPkPOurqgHQAV9YqIwSLSm5H551G1l0yX1e96f1U2DuSKOnPuYd47qjbFd+OWNCCySF1+Lb6H3d1fozVNNiuYzHcRrIh6qwB/8ABrnGo+huIMXsbmWA/Ub+cUeQPJse/NbLJ8mdHPY7gRtxRyilxvfYfpk+Geh8xUvUhN6MdSTeCvayq3tBt5M8sZ5DkaWHo+1WNQhFqQOQJlfOO76NXjkRVxIuZmA7ABPmcfuqOummPPhEHxSUZ+TDBq7Q+ja/f9JcW8Q+wjufmTipWz9EUGc3dzcz/ZDCJPkva/xVEsi9gonJf9IXiO7KmfkD+BIP4VsXG0IC9mNwx5LvKQP/AN9wrt8eythpsTyw2YYopbCoZpGwOgzlia5NqF7d3s/rF1aXgIyIYltbjciTwHZ5seWT347qqpvqyzSK6NXSJWMe80re07jH+QPCvWx1mGMYUO7Mcsxxlj7yan1tJ5D2bC8Y/atZF/FwBUZrNtPbnE1g0WfpSoSn95AVz5b1Wcq9yErPpNRlf9HBy8WkX92a+77UTDCWcKJMclDZye7zqIJCqWEq9rkFgCjePcM8zXxp2niTrzGe0x5lj9VT9XxPfVHnpF1ibZ2jYLWtLs7ZIlvbbith5maRULynrzbGcdB7qv0UgYAqQQehBBB+Ir83XDwKMPwx3Y7Ofl1q9ehi1uUlmKLKlkVG6JAygyZ6xBue7jOSOXTvrGM9i84a+51ulBSrmZis0rFAZrFKUBmhpSgApSlAKUpQGKzSlAYrNKUBis0pQGKw6gjBGR4GlKArWtbE2E/aktYix+ko3D80warNv6O9Oz/Rz/8ANcf9dKUJRbtF2RsrbnBawqfHdBPzbJqepShArNKUApSlAKUpQH//2Q=="/>
          <p:cNvSpPr>
            <a:spLocks noChangeAspect="1" noChangeArrowheads="1"/>
          </p:cNvSpPr>
          <p:nvPr/>
        </p:nvSpPr>
        <p:spPr bwMode="auto">
          <a:xfrm>
            <a:off x="155574" y="-144463"/>
            <a:ext cx="777875" cy="7778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http://massrealestatenews.com/wp-content/uploads/2010/05/Stinky-man-e12752591344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19825"/>
            <a:ext cx="1010340" cy="102717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JsAAADwCAMAAAAgjOYnAAAA21BMVEX////cv5gAAADfwpoiHh8jHyDavJPhw5sgHB4aFxsdGh3bvZXjxZ348+zhyKfw5dbp178ZFBUUEhgAABAVDxHOs48dGBksJybUuJPr6+sxKyr4+PgWERKWg2q/poXg4OC5uLi0nHwNDBU5NTY/PD3R0dGMemM1LytVUlPDwsKijXJJRkcuJyDGrIl3aFZNRDuDcl5nWktwbm+cm5taT0NtX0+rlXh5d3inpqaQj4/Z2dlkYWIaFhJAODOwr69xb3AlIBqTkpI7NClQRTddUUArJh5cWlvIu6nz6t8nX24DAAANeUlEQVR4nM2de3uaTBbAKwwvM8R9d0HkooKCVzSIxlvUmrxp0ux+/0+0Z9S2SeQuCOevPn3a9Ncz5z4H+PataHG6TrNohgDRn2VmU1K4J4y5x6Ih/KXZU5RRSdW2kZH936Ih/KUvI2n1n6IpfKW5F/HBLSfbI8LEuCsl266nkLlWSrYmOELDYv8qI1sHHGHKV/76d9Egl9LsKrhRqZSS7VnGeM2Wks3pYjLTSqk3/V0UPJMtJduLjDiDopWPzWEgWR3RSsd29NF6OdngRO3xCa1sbNRHV1qljGz6XsYHky8l20LGnPELrVxsfQ6TZaVSSraugqSzj5aNbSNjYcyXUm9O44OPlovtTx4tHVtzCz768URLxNahefQTWmnY9IYiHOpsGdmamxYm689qKwvbE0bSrFIpI1u/pwhLl/3K9q+iuUCaDzJWLf5Cb2VgWzDInn3VWjnY+gom3gVZKdj0kSgMzUu1lYCtuRWRaviorQRsjorJXCslm65eJoSysL230EVCKAnb42mcVUa2fleRlnV/tILZ2u8iHl4mhFKwbWWEDV8/KJyNzk7nQWTFsuldBXP+4aNotuYeOoR1MFqRbAuM8SCYrEg2pwv1ZMiJFsjWnIiI86s+SsC2p0PAahhaYWxPrd9j3bKxQfNCvIvmpRRs+l7E6jgCrfJXIVfiWwYJg3Bjo2xFoNHZR0iuKpJt11BwI8rYimFrPoiYRBpbMWwvMkKhuao4tg6HhXloriqMjRZGDTOo1C2WDXJVLawwKpANqnDiM5YpA1unAU18UF9VLNuu93VOXxo2qNkwjhPZbs/WHEFfFZ1Gi2CjmzxC0HyhWLbmQsVSbD+4LVuHU8jlLLwUbB0Gk0NsF70pW1/FmAucyhTK1p8oMYrwQtjakOBDBkZFsrV7IkZGsgO9EVt71MJkkFRrIDdAexchHSQnq/ydP9oI0Ka+Fwjhcpc7W7tLK7ZKihPNnQ1sDdlTLQVa7mzU1lKi5c1GbY2kRMuZrd9rpbS13Nn6DXqgdynRcmXr9xQIuSkPNF+2fkOBRJUWLFe2J4aipVZanmwdjLF0FVpubE8NRfC/hC+cbdvCwjDgNrlYtuaWQWS4jt+I3o5Nhz5U8q5Gy4Ot+awAWsK25TZseg9SaPx5zC3Z2pBCpTfteq1lz9anRW68ae6t2frQUEnTJDOPm7E5ogLlWtqaKFe2JxljLu4wNwZbdo+1NR8hT3Fp2tD82TYcoF2ZQnNi2zBY8NnnLAEbzVPkcH2eyoFNf5Ax8azsbC1Dtr2YeCh5I7Z2D7QWsJdYMNtuBF3oPH0/lSPbCS1zrWXB1p60kB2+V1QUm8PRiUemsSMrNqcrYm6aB9nVbA4UuXiWYiaZP1tfpcOYrGqiTNkcTsFCPrZ2LZvTVVBetnYlW662dh1bvrZ2FZuDc7W1a9h2I4hrFw9UlYKN5tBcbS09m97N29aObGkea9MhvUv52hqVNI/c6XtI7zFWEgtgO655JNqluB3bRkSSl32VmwXbI4PITdCSs3U42lFl2SJnxkYfFD2sb0GWmE2ni/3X3WjkxdacJFsSuyXbluG+PmdeFraOiqVcur3r2Y5+kPXQIxs2fdTCjWynWJmxbRjOTr5TdBM2+szBMvoHFsHWnijCMNFG4s3Yms/06fybosVme8IY5dwepGXTIXx4t4tsidjeZWTf+ETjsnUgV81uGNkSsOkThQQ+MJ0j2/9isC2U8GdY82KL8cgdfXYvx3HRNWzQV900xSdh6ytIMm7uCPHYRiJWCyCLw+Yw6LblRwK2kUiWOQ+M0rI5jULiRxy25kYsIuzGYuv3BK4Ya4tka74wgleMtUWyQW1UQJKPxwZNgl2QtUWy0QKkKLVFsOnQW928pIzJ9giekPmRsie5lm0vpnqWJIiJr4Jo5knor6t86ld09LtCRn0fqEmrr2dzb4h/CUIHbzWz6ppWCVBiKNsjJkv3ejCerZvj6cG2JSIA0286LBDJrg2Xg7VZ98MLY4OiMoN6l6+sB8uGLQkcwpTFbpykVjuycvCb0mE+GGvVJK/0a4/Ea/MVW60YyyEhGAhqFGFtmu5JTHNszD0OCAVBIET1phb7GS+MzVGvrMXZijtTCfzTgjqcGybP+ghYoTdUCaF83Mz9eDkQxtaBCHIFWYV1B5yEsMR5MzixIJcE562PZ8uhTTCShPn4j+n9HczW3MrXLKWwmuFJGBG8GpuhoYL+Wb5uGUv4jyAiLY06H80G0S29uVVNjxMwseemFifOwvnXzSmxBUSQN2CrEWx6A9fSmhurDQSCiLpyo1T28S/xFcOj9impBp0LhbExXC0tmvkmYQHP1xdxIUIg4MyHEsa2N9b4EDaHwWo6c6uODxInDI00N3K8Zk0x4QSyskLYHmXBS8XGGirB9iFtRmE1y6uBqQ5nwa/52bTIKg2bNiBY4GaxPCCAjl17kNLkxi6I7UFMV47PaggPr9xB5uuDoYQUvND92UZKun4eTlS1rkMDYa05ZDrloR3ENk4V3gwui8IKYjchSOw5fmyYq6W7T+CTRo4AqbpgdYr84uMSXFq2zITVZqqA5e2l0RXPBols3BCQvL/QXAnYQEyOANxXjygHG1v3MJIn/TKyAdwc4Eaf4cBPi5hAXwjASZw8+eQQI2wnfalGPsJWPAnJDx8doocLmvNeCFuhx/rwQXMjRRqUg+1oc1jc/mHbiOnqkDyEdT2ClT9fMtymrd/yELYOmV/+Heag7m1kxwatKA8Sa4DkJ7ylYnH0y+R20C9kxMVXNdeyxiBry62kLAUGGInbs7PqXCZ3zWz1bj2Yvr3e/2RAvt+/zqfjNHisNidK9xyC9esdFc6xMn67/858ltb9NElv+OuHmQehdU77zRdZWF7DxlZc640JkFcz8bO91bHNMU9nZ5DxIX1G5SvW4EcQGZVp4ozIQyART4rbTZTUMy62up7fh5GB/BgkNDvWIohZnA419WyQhcb+q5H5HmzS7noqKeek/8jhYSpPdVcxwKjcW4l+Lm8OhfN3btsTJcWcnK8b/8REA7hkRqNNSeuc8+kWQdKbtqoZ6Ju+kmgVgB+rgnqKcfReJmFvzxutRGgAl0hzniAvzrWIjGpJVqRYd56QDCSJ2VRnv72h3Qj6Foc/mvmaHI35nqC8Zt0aks8Zf8Hg+HvQrPsjBRrAJYjwVYyZzjmp0u8FxwzgrBsVbYPkR/zHW6pL0vpVANOPqMXbN2braQ70JPGfIuEHYHC/SswF3dOO46t3s9RozPfY8zrWslH3T08jIzvGmxBYN06WCpL7uCYHzsCh32z6SIz4TsLpLw2uQGOYt7gWV+cw96fh6k8URAaRr/xKlg4uJO7rFupD9IHt+MYSMouoGdgrzI3Kazy0r2zfdrKC7Wm4t7LWdWxMvAEu60qf2b7tuqC5iJf33E2vY3uLpTbqC/jbZzj6xgY8DjtXNnbV5i/fY62LsWMbNz6zfdM3DEJ2aI3PagP5GrhYO+HVKVH2X9i+NRcyfdmFEdqYB/dVMSTWKkr1IMgvX9mO7z7C1OpCkh+0ffP0IThO3q7XOKZ/yQYda0PGgjS1wuiq9cFbypwfo+CpDiTc8L9IcvYyRtJwZoadbLViGfOfKdiivpsCokHduw24H9SfOIh15DA1w3pLltVccxq/oznLayRbdaxixfcW6XSw266iYIEsLS2s6qKK1cZvP5IARrKxdajensO+ntJ+GVHd2Z5h3oWPXNgqbxqrtx8x2aJfSWUQrHZC0EB2i56scAIY3tiNmBvQ2Zs1HrzFsL/vUX06C62zeHmBdGl3XUZUsKR6K6tSjciEdH3GNderCL7I+pL3CGIC76I/Sv+hh1vHVaL5OnhR7AMfiGusXu9/fvdpYf95i45uUwn5xV1faT8+9OQWRsRW54blVqLnfcf1vLplDKar1evr6z3Iz/vX19XUiLINkJmAP9+AhEuz//QsMgoCz1CXU2NdD98E/K1DQORd17WO4roRC4QnGdBhtP8VeZDo7ccRw7QUQZCEoTefgflVYw7D2dirlzTHc1jpxjK2L+rrbCZd3BKp9RHhMB+7de0Ojji76zBtZWMR+yXSOHj9xea9y0CtQg/Y5rypYVlmHXw4A0LWWhIkToITQrS0+53tXqV8HCQOm8ARTweGZWrHjdTUiCxvQPD4eoWaQn26vlvsGxAUZAVMkEgCNzx4y9XMMN3T1mziAXK1vsICZkYBayzJEZ3FZjTpqorcEpXjPiWRJFs9zKkvg0A8rBwvkKKjTn2ACBbVTUZkZ9H7T4vt5n3SkBm5pdCNXrqoatdI4wCKHKzXYJAmeA1kXZ71v+ni62vPplfi15haoDTbO8d52m5GXeglqBYRhzA9bMmWVBWOe76azQbGeL0GzPOpn22TrWrjOSacyCyShbWEhGCH7XYHXLl3SlGUksrptDGnDoeHw2G5nE+nhgGYbBVKBLpFiEXm65JDnqLvnh7hrEeTyaTR4JAoy62WeDTLX4YJB1+jdb2ARZTPcUZJs912nMfHxXb78Pw+maiqCPqUZcDEmFOYlohbeP9YyHf4Pggc+G7n9B2ns3jZ7Pe9LkfPXRWfnawCRybSbFLbBOl0HD1IZ/8H3X+K81AxG+gAAAAASUVORK5CYII="/>
          <p:cNvSpPr>
            <a:spLocks noChangeAspect="1" noChangeArrowheads="1"/>
          </p:cNvSpPr>
          <p:nvPr/>
        </p:nvSpPr>
        <p:spPr bwMode="auto">
          <a:xfrm>
            <a:off x="1516061" y="624932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64078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 - Samples </a:t>
            </a:r>
          </a:p>
        </p:txBody>
      </p:sp>
      <p:pic>
        <p:nvPicPr>
          <p:cNvPr id="4" name="Picture 2" descr="http://craigshoemaker.net/images/comments-javascript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827" y="1083197"/>
            <a:ext cx="7850636" cy="532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765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5327"/>
            <a:ext cx="6812082" cy="470153"/>
          </a:xfrm>
        </p:spPr>
        <p:txBody>
          <a:bodyPr/>
          <a:lstStyle/>
          <a:p>
            <a:pPr marL="0" indent="0" algn="ctr">
              <a:buNone/>
            </a:pPr>
            <a:r>
              <a:rPr lang="en-US" dirty="0"/>
              <a:t>This?</a:t>
            </a:r>
          </a:p>
        </p:txBody>
      </p:sp>
      <p:sp>
        <p:nvSpPr>
          <p:cNvPr id="5" name="Rectangle 1"/>
          <p:cNvSpPr>
            <a:spLocks noChangeArrowheads="1"/>
          </p:cNvSpPr>
          <p:nvPr/>
        </p:nvSpPr>
        <p:spPr bwMode="auto">
          <a:xfrm>
            <a:off x="723901" y="1938311"/>
            <a:ext cx="6267450"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Check to see if the employee is eligible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8000"/>
                </a:solidFill>
                <a:latin typeface="Consolas" panose="020B0609020204030204" pitchFamily="49" charset="0"/>
                <a:cs typeface="Consolas" panose="020B0609020204030204" pitchFamily="49" charset="0"/>
              </a:rPr>
              <a:t>// </a:t>
            </a:r>
            <a:r>
              <a:rPr kumimoji="0" lang="en-US" sz="16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for full benefits</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Employee.PayRate</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sz="1600" b="0" i="0" u="none" strike="noStrike" cap="none" normalizeH="0" baseline="0" dirty="0" err="1">
                <a:ln>
                  <a:noFill/>
                </a:ln>
                <a:solidFill>
                  <a:srgbClr val="2B91AF"/>
                </a:solidFill>
                <a:effectLst/>
                <a:latin typeface="Consolas" panose="020B0609020204030204" pitchFamily="49" charset="0"/>
                <a:cs typeface="Consolas" panose="020B0609020204030204" pitchFamily="49" charset="0"/>
              </a:rPr>
              <a:t>PayRate</a:t>
            </a:r>
            <a:r>
              <a:rPr kumimoji="0" 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.Hourly</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Consolas" panose="020B0609020204030204" pitchFamily="49" charset="0"/>
                <a:cs typeface="Consolas" panose="020B0609020204030204" pitchFamily="49" charset="0"/>
              </a:rPr>
              <a:t>	</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&amp;&amp; </a:t>
            </a:r>
            <a:r>
              <a:rPr kumimoji="0" 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Employee.Age</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65)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Consolas" panose="020B0609020204030204" pitchFamily="49" charset="0"/>
                <a:cs typeface="Consolas" panose="020B0609020204030204" pitchFamily="49" charset="0"/>
              </a:rPr>
              <a:t>    </a:t>
            </a:r>
            <a:r>
              <a:rPr kumimoji="0" lang="en-US" sz="16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do something</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590550" y="3848100"/>
            <a:ext cx="6812082" cy="470153"/>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Or This?</a:t>
            </a:r>
          </a:p>
        </p:txBody>
      </p:sp>
      <p:sp>
        <p:nvSpPr>
          <p:cNvPr id="7" name="Rectangle 1"/>
          <p:cNvSpPr>
            <a:spLocks noChangeArrowheads="1"/>
          </p:cNvSpPr>
          <p:nvPr/>
        </p:nvSpPr>
        <p:spPr bwMode="auto">
          <a:xfrm>
            <a:off x="723900" y="4403857"/>
            <a:ext cx="4897495"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FF"/>
                </a:solidFill>
                <a:effectLst/>
                <a:latin typeface="Consolas" panose="020B0609020204030204" pitchFamily="49" charset="0"/>
                <a:cs typeface="Consolas" panose="020B0609020204030204" pitchFamily="49" charset="0"/>
              </a:rPr>
              <a:t>if</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Employee.IsEligibleForFullBenefits</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Consolas" panose="020B0609020204030204" pitchFamily="49" charset="0"/>
                <a:cs typeface="Consolas" panose="020B0609020204030204" pitchFamily="49" charset="0"/>
              </a:rPr>
              <a:t>    </a:t>
            </a:r>
            <a:r>
              <a:rPr kumimoji="0" lang="en-US" sz="16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do something</a:t>
            </a: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8" name="Rounded Rectangular Callout 7"/>
          <p:cNvSpPr/>
          <p:nvPr/>
        </p:nvSpPr>
        <p:spPr>
          <a:xfrm>
            <a:off x="6076951" y="5114648"/>
            <a:ext cx="914400" cy="400327"/>
          </a:xfrm>
          <a:prstGeom prst="wedgeRoundRectCallout">
            <a:avLst>
              <a:gd name="adj1" fmla="val -138541"/>
              <a:gd name="adj2" fmla="val -94527"/>
              <a:gd name="adj3" fmla="val 16667"/>
            </a:avLst>
          </a:prstGeom>
          <a:solidFill>
            <a:schemeClr val="tx2">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Property</a:t>
            </a:r>
          </a:p>
        </p:txBody>
      </p:sp>
      <p:pic>
        <p:nvPicPr>
          <p:cNvPr id="12295" name="Picture 7" descr="http://cdn.property118.com/wp-content/uploads/2014/01/Smelly-tena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7857" y="1924050"/>
            <a:ext cx="1229276" cy="1229276"/>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1" descr="data:image/jpeg;base64,/9j/4AAQSkZJRgABAQAAAQABAAD/2wCEAAkGBxQSEhQUEhQUFRUVFRQUFRQUFBUVFBUUFBUWFhQUFRUYHCggGBolHBQUITEhJSkrLi4uFx8zODMsNygtLisBCgoKDg0OGhAQFywcHBwsLCwsLCwsLCwsLCwsLCwsLCwsLCwsLCwsLCwsLCwsLCwsLDcrLCwsNysrKywsNysrK//AABEIAMIBAwMBIgACEQEDEQH/xAAcAAABBQEBAQAAAAAAAAAAAAAEAAECAwUGBwj/xAA/EAABAwIEAwUFBQcDBQEAAAABAAIDBBEFEiExQVFhBhMicYEykaGxwQcUQlLRFSNicpLh8DOC8UNzorLCJP/EABkBAAMBAQEAAAAAAAAAAAAAAAABAgMEBf/EACIRAQEAAgMBAQACAwEAAAAAAAABAhEDEjEhQQRREzJCIv/aAAwDAQACEQMRAD8A8475P3yrsks+9X1W98kJlUnT70dVvfJd8VUnR3o6rO+S75VpJd6OqfelMZSo2T2R3o6qKiqLQhf2qURiA8KxVWP0q0f2qVB2JuKqw7Dpah2SCN0r/wArAXH4Lu8H+x7EJrGRjYAQP9R4uP8Aa25T0W3Dff3Jvv7+a9jwj7FKcSWqa0vAt4ImhmvIudfT0XaxfZhhMTbGmYeGaSRxPvLk9B82ftGW2+irdiMh/EvobE/s2wm1u6fDofEwkg+puuCx77MmNINDJHM3i2Q5T8N/JPrQ8xdVv/MVW6Vx4lG4phEsDi2RhadeBsQDa46LPS0R7pXTJIB0kydAdBgw8C0A5E4CyMwDa+X42QYKNaMQ16uBQrCiGlOULwU6iwKzKqI7FNRa1WAJgySmGp0w5NJOoPlA4rkappBDmRzvZCUDzexQBKdPZKyAZOErJ0AydOApAIAOvGi6rsR9lstU0T1TjT09wdW3kkHQX8I6lb3YbscHOZU1DgYwbtiabueRsHaaBd/W4sZAWPbk/Ja4c0/UdCtscdFoZTwR0cQNHFC2IWzOYBmPC77WKtj7U3I8F+ZB+S56lp3i+XjuOfmCrzCwauFj0K01C0PxVzKjxBzonjja4I6gapqJ8z292ZI3jgHEH/21WLWYqGAhrjYcwL+9c7Xdo5HezfzOp/si5SHJa6TGoJIgTkMZ11aSYz5WOi5V2POO51B9fQjdUR9oqlv43eR1B9EHX1jJzctDJP4fZPpwS77PpY6rCcRgqf3NQ1pa/wAJcQCdetlgdt/saMLTLQOdI3cxOIzNGnsu4hZ1DUOaRYA+a9Gr+1TomRtFrFgBttdL0ri+cKindG4te0tcNCCLFV2Xp3bXCG1bTLGLTNF7D/qAb+q8yIU1FhkgnThBOgwd9mbopZWFlaV1KlrSjImoSFq1KeNViVSiYiGxKcMaKbGtZCCiNIRozu0wYq0QfIkiAxJGg8+Bc/bQImDD+JRTpGtQNRX8lx6a7kaUUQ4ICuhsbhU01ab6rRlGdqdmjllCROuFYqIdDZXqSJPZJOmZWW52WwE1TyXOLIo7F8lri99GjqdfcsQBd7hjXQUkcZuC8ulLdOOjTcdFWM+h0mL9pWxggEtaLABtm3tpsFzEvbx17Rxi/Mm5WJjDy9+UX1WnheGNjF93cSllndt8OPYodrK9+wH9Nj71Y/Fapw8TQVcCBvYJ3SW4qe1/tr/jxZtQZX+0AB0UI4rbhHyzXVBCO1HSQNJLYbLMmkBO1itCpAWTP0R2qbjF0Z16LYfGSBrcW8J4LAhkXRYQ8EOadQPhda8eX4x5Mf1CNxHpw+oXF9tMKDSJowMrzaQAbPP4vI/NdxKLLOrYw9ro3bPFvQ8fO61yjneXWUgFZUQljnNO7TY+igFmGnh60GlZ1EdEawrM2hTLXpwselK16dy2wKtCFqKDUNAUW1bRFMQqyFY5VpkSSZJI3mcryeKrsrnNUcqy0W1dlr4bLcW9FllqIo32clcdnjlqia2PK66kw3CMqI87LrPgPBYWN16QCcBOAgjhd5RMMkUehzFgvf5rhY2X9/NelYe0X6NFrDbQc1eMOMT7n3biTq4/AImKX/hRrX3cfoos6cFlfXZj4vdJfYepVZkd+ZvuUZyBubaj/hQjkuR6pKOXHp6KOffcK7nbTZD1DrA67/JBBZ5OvvWdKfRHmMOOp/RB1TORTTQw3W1hUoBv/hWMETRy2ITxuqiz46KsaCLjYrGmHD3LUEtxcbH4FZtS7Uro9jms04/tXTgSh4Fs7bn+YaH6LFAXU9rGXjYeTiL+Y2XLqL6loUQ0RjQqMMjuFomnKnQPTrYpgsunatWALXAq04EQ0oSAIpoW8RTvKgplRKCNZJJJIPOy1QyLRNNbdUviS0gJlTBiK7tN3aei208OdcWQdXFkcnonlpWjX0+ZtwsM8HRhluAGKVlCn5IgNWeloxt1HmPmvSaBwax3kvOgF21DKTE2/Ea+dleJz0DVTBt3H4LMqsYNvCjMUjJFhz18lzxonSOcIyA1lszjzJsAOqw9royuh9NiWY+MrXp5ha4HD5rBp+zgexz2yeJt7gkcDldbgdRZHYDC4O8ZJZt4vonlLPTwy7NWSs3JG4HwXP1+ItBNr/FbGJzNDSAADsCudZQ5n21Nxp1PIdVKsv6V/tM8D9VB1Y53D1WviGHQ07GE37xwBIF7NBdltYDUjcoOdngD2HMNQWkaixtcEcFfW62w390qppSd90TG6xQ8R42Vt1K41KKrt4Smn3KCjKtZNYEHhstsb8ZZ+gu0Y/cf7hZchZdH2pqPDGwcbk+lrLnUZesmjQ1GTVdDQVAkHVcuz2VoYBNZ9kpdUOgbTWKLhjRDIrhXsiXRjii1FmiuaU2RLKrSldRunIUUqDpJJINydY8E6IPKiAxRIWsxYXLarKl3aLjgutCCjaPaRlqenJb4yYqYkrZpmXFkWymbbcKLGAOWeWr42wxuPrAqIsj1cGrTxaku3MFn02oXNrVa1ENXS4JLeLqLhYRjRdJOWDpfXpfii/IrCbumjNHmuAhoqOzXNcAQ/U8NeGqNp36q0xk6j4rDf3bs0yoaMRg5ABfc6nTkLq+lYQbm+u3lzRvck6u4cNgqb3eOiduxMdAsZj8N+SyoX2IW3iYuDwCwY3apFl615iZGgHxAbXF7IeSmc7QmwHC1h7kVSAEXGh4jgVcGjc6p7Gv1jMh1UJAjKt+vJAkpJ0a6tDiBfiR7kPIdQrDJdhIv5Hpsnv4mSdmHi1y1pcbnM4eYWbZaGMv1az8oJPm7UoBVj4w5ddvghnspqGTLICnHsodp1BQh6Zhz7sBWk1iwuzk2ZgXQxLq47uIyVmNQMaLDUnMWiAZCpcEXI1DPCmmhdJMkkbDFAVCegIF7Lek0Q1XKMpW+/jPowKmuEQssqXF3O2KCxuYl/RDwsuFwcmVtdGE1GnDi7xxK1IsVvxXPthV9LHYqccrKqx39A8SsssWWExyEcCieztQGnKtbHaC4zBbX7NkyQxWQt1IOzgWn12Kel1CuMaLjuFjlcbufiVMC1oB3At7tEdTPvoh2e0OoU2Czlya18ejLv6vxCoyNPwQlKQ3jc8eaqxNhkexnC+Y+QVBwYGTvA94PIHRHoorEqluU20K5sSNJtcX5X1WnU4XKXb3HnY2WfJgrWuvlIdzuU/rPK7X4fVEOynf5haNU8gEhZVRTHQgat1HUcQj5NWA9EHL8Buu5QkbYq+lbr8VXPuUEo3cEQHjxaaD4Ibc262UsRGSN9r2ynfiTohMczPJme53MqFlFgUlenJV9/Chmog7KhgTDr+yk9tCu0iXnGCSZXBeg0b7tC24r+Jy8aDWpPaniKm9dDMBIENKEbIEHIppqLJJymU7MJWVgHVYdZX3uqZpS5VMhvunllRIxsQiubqmE2WhU2DrKp8TRrdcdv1vJ8MHKcDrlIBtlZBHySnos1BtLPkcDfivRaBwmht0XmLmFdh2Lr/wldON/GcqIjySEc0XkR3aChsQ8eaqpxmbdVIVCP0LT6Ih5FwVTiQsPVJkugPRcvJ8yd3Dd4mhd43u8mj5n5ophuhJfC08zqfMrArcUnYLMicb7OO3ooW6YnxehQlUNfRc+zE6st9loPU6oaT72dbjXzKY03TKCQnpzcOb6jy5LPoIJd5Swfy3WnRssc3Pw+/RCZ6Cg0JVMhVrzZxHUod51SKoDceYVXaKT93a+7gD6JqgE6ArFxOtLnZToGn/CnGeeWooaEiEzHqatzpPOiqjTyOUYikGjSPsQu9wGozALz2E6rrsBntZXhdUfjsoirHFUx7K3guxkHlQUiOlQcgU0B7pKVk6k3M1DQAhoRqqw658RS+8Buym8kVIzsZgINwsvunHiterqM6HsufKy1cB/dTzR2HuINio3TJSix0MVMHBG0MXdvDhz1XOU1c5ui2IMRBGq6MeTGosekBgmh62XP0oyuLT6I3sniIcLE9FZjVLkfmHNWdZPaBv7o+SwsFxITMI/Ew2cPfYrosb1hv0XmOD1vc1Fz7JJa7yJ39FjzTa+LLrXohIcRflqpTkeiGpdSeXBFmmPArmd8CPqNfDG2w4koaWd35QPJa7aMDf+yGqIAnobrIYSASd0TDJZmvHUKbIAbnhdD17wBuhAV77ucUKXpy/TzTxs4+5CKiWWB/zdc5jItKfIH1XUyMsBzOqC7QYS0sa5v+qGBxHBzdf/ACGqvCfWXJ45hj0Sx6CV0TldjBbKUoyoylMwpaMfFuurwQgWXHRv1XQYa/ZT+nHosGwViFw+S7QinFdsu4xyn1VKUJKEU9DSJURQnSukkbzUzlRzqlrlIOXG1WKSg1SSMkgqsyk0phZZMDZOokpAfh2KvicCDxFwvVaOb7xTh3Gy8YzL1DsFibO5yuPCy14r90VirFXWjc08LryOoPid5lep9r5NCWDmvKZTqfMq879S9Cpam0cThqHNab+mq3aaqDmrmuzl30jLjQFzQf5SrXSFp3sua/K7scvkdJ33PghJ5d+q56eskG1j6oc10p4W9UQ7m2nVAbdY1RNmKgXuJ1UgEIuRmhFRMvpy1VUYWlhlGZDyaPad/wDI5lVjjcrqIuUk3T0lJnOY+yNup5LL7SylsjCOAPzXXvjAAAFgNAuH7TSXnIH4QG+u5+a7c+OcfHpyXkueTPxDDA9plgGm74xu3q3p0WMwrew6pMbgdlrjDaWpBcbxSblzD4T1LTt6LmlXpx7yotXQYh2TmaLxFszf4D4v6SsIREOs4FpG4IIPuKAsjGq3aN+iyaRl3LUbGQpE9d1gM922Ww5cj2dnOay61xXRxX/ynOfVTihpVfIVRIVaFVkkiUkjeStdqrA9UyJwVyNBTXqZchmHVXBI9mupNUAptSCy6g9ycqVPRSzG0THP/lBt79kwpBRuH1zoiLGwvqtKl7GzWBleyIcr53e4LWpsHpoeBlPN50/pCqY0NeMd7BoLkhc3RdhAXF1RLYXJyRb26uOy15a42sNAOA0HkEPU11mG3HQLa6paaOHwMdTvZTts2GQ2G5LS0ZiTxN9UBNAHBE/Z5P4pxycw+8LdxzBbAyRjTdzRw/iH6Iy4u+PaLw5ZjetcocNuNEC6jkJytHquhik0sVCaUNXI6tRiPoCwa6lDtYtOqdnIAuSdAALknyXRYN2Tt45xruIuXVx59FtxcOWd+MeTPHD1z+F4Q6TxOu1nPi7y/VdJHAGNAAsBsFuOpQ0a/wBlmVTrmwXpcfDOOODPkudZ87gASdgCSeg1XnFS4vc95/E4u950XcdppcsWUbvNvTiuNkaub+Vl5F8U/QzWKzVoJF1fHGnezQrl02PSYvI22t1rDGIpRaoja4fmI1Hk7dc/E3QKRRMqbbi7PQOOaCUtv+F+o/qGqunwiRo1bfq3ULCilIIsVvYfi72/iv5qpZS0pw95Y8efku4iddoPRYkWLNf7bQfQaI+GvaQAPctMLMU5TYiVCuKtdICh3lablRrRWSULpJB5RMEzSoSuTt2XM0WMKvuh2brqcMoIYxmmHePtfIfYHK/5ijWzY1DQyzG0THP8hp6nZb9J2Pk3mljjHIHO/wB2wRTsYdbK2zG8A0AAe5Dy1zjx+KqYyehp0+HUcGzTM7nIdL9GhXzYyQMos0cGts0D3LmzMeahqq3/AEGtNiJdxQr6klB2Un6fX9EWhcZ7qM772HIKi6WZLYbvYFpD5ncCG/AlemUUgIXG9jqXKy53c3Vb1XXfdYpHu17tpcBz5D3kLu451xc+V3WD2q+7wzBjJGiR9z3Z2ad/E7Zt+q5qeouQHFrR+YHMOuyycPqHymR8xzveS7Nfifp0V0wsBqPLiPNcPJZct6dnHbMfXpXYeGn7oyRHNJctcXAZmdLfhBC3pZwN15D2ex401Ux2ndyWjlA0Fj7LrcwfqvQ6qpJK7v4+cuOp+OTml2nXVt9Ahooi42CUEJcVrPjETOGY3t05n0Gq6GDz3tfIO8DRwC50hHYtVd7K942J08ht/nVB2Xl8uXbK12YTUOApFIJ1CgcY3HIn9U5CR0eRzAP0/RTspNXZSY+ychNZICoqqyJZXjnssrKkWo3Q6KDFTwctGLEwfaHqFxdypx1bmlVM9E7kSNP4gkuSbjBHApKv8g05ORSCSSj8Jo4EP37PM/IrbqPaKSSvE0QnKSSAiVEJ0kA7d1FOkihFyXApJJB6VgA8Lf5GqPbQf/ln/wC39QnSXof8uW+vMMG2KIqN/UJJLz767cP9WTX+16r1pnDyHyCSS6f4vtc/M2cJGoQvaB37uo6QadLu1smSXbn/AKsMfXlaYJ0l5NdkIKSSSAGn9tvkfonSSUmZIp0kAyZJJIGKrekkgkEkkkj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itle 10"/>
          <p:cNvSpPr>
            <a:spLocks noGrp="1"/>
          </p:cNvSpPr>
          <p:nvPr>
            <p:ph type="title"/>
          </p:nvPr>
        </p:nvSpPr>
        <p:spPr/>
        <p:txBody>
          <a:bodyPr/>
          <a:lstStyle/>
          <a:p>
            <a:r>
              <a:rPr lang="en-US" dirty="0"/>
              <a:t>Comments – Samples (</a:t>
            </a:r>
            <a:r>
              <a:rPr lang="en-US" dirty="0" err="1"/>
              <a:t>con’t</a:t>
            </a:r>
            <a:r>
              <a:rPr lang="en-US" dirty="0"/>
              <a:t>)</a:t>
            </a:r>
          </a:p>
        </p:txBody>
      </p:sp>
      <p:pic>
        <p:nvPicPr>
          <p:cNvPr id="12309" name="Picture 21" descr="http://syaochan.com/blog/wp-content/uploads/2014/06/borat-thumbs-up-very-nice.jpg"/>
          <p:cNvPicPr>
            <a:picLocks noChangeAspect="1" noChangeArrowheads="1"/>
          </p:cNvPicPr>
          <p:nvPr/>
        </p:nvPicPr>
        <p:blipFill rotWithShape="1">
          <a:blip r:embed="rId3">
            <a:extLst>
              <a:ext uri="{28A0092B-C50C-407E-A947-70E740481C1C}">
                <a14:useLocalDpi xmlns:a14="http://schemas.microsoft.com/office/drawing/2010/main" val="0"/>
              </a:ext>
            </a:extLst>
          </a:blip>
          <a:srcRect l="6526" r="11457"/>
          <a:stretch/>
        </p:blipFill>
        <p:spPr bwMode="auto">
          <a:xfrm>
            <a:off x="7140102" y="4257296"/>
            <a:ext cx="1484713" cy="139305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txBox="1">
            <a:spLocks/>
          </p:cNvSpPr>
          <p:nvPr/>
        </p:nvSpPr>
        <p:spPr>
          <a:xfrm>
            <a:off x="590550" y="1050108"/>
            <a:ext cx="6812082" cy="470153"/>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Explaining what code does</a:t>
            </a:r>
          </a:p>
        </p:txBody>
      </p:sp>
    </p:spTree>
    <p:extLst>
      <p:ext uri="{BB962C8B-B14F-4D97-AF65-F5344CB8AC3E}">
        <p14:creationId xmlns:p14="http://schemas.microsoft.com/office/powerpoint/2010/main" val="3775204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Commented Out Code – “Scar Tissue”</a:t>
            </a:r>
          </a:p>
        </p:txBody>
      </p:sp>
      <p:sp>
        <p:nvSpPr>
          <p:cNvPr id="3" name="Content Placeholder 2"/>
          <p:cNvSpPr>
            <a:spLocks noGrp="1"/>
          </p:cNvSpPr>
          <p:nvPr>
            <p:ph idx="1"/>
          </p:nvPr>
        </p:nvSpPr>
        <p:spPr>
          <a:xfrm>
            <a:off x="336015" y="5690542"/>
            <a:ext cx="5124451" cy="672158"/>
          </a:xfrm>
        </p:spPr>
        <p:txBody>
          <a:bodyPr>
            <a:normAutofit/>
          </a:bodyPr>
          <a:lstStyle/>
          <a:p>
            <a:r>
              <a:rPr lang="en-US" dirty="0"/>
              <a:t>No need for this, VCS maintains history </a:t>
            </a:r>
          </a:p>
          <a:p>
            <a:pPr marL="0" indent="0">
              <a:buNone/>
            </a:pPr>
            <a:endParaRPr lang="en-US" dirty="0"/>
          </a:p>
        </p:txBody>
      </p:sp>
      <p:pic>
        <p:nvPicPr>
          <p:cNvPr id="4" name="Picture 2" descr="https://4loc.files.wordpress.com/2009/11/lines_of_code.jpg"/>
          <p:cNvPicPr>
            <a:picLocks noChangeAspect="1" noChangeArrowheads="1"/>
          </p:cNvPicPr>
          <p:nvPr/>
        </p:nvPicPr>
        <p:blipFill rotWithShape="1">
          <a:blip r:embed="rId2">
            <a:extLst>
              <a:ext uri="{28A0092B-C50C-407E-A947-70E740481C1C}">
                <a14:useLocalDpi xmlns:a14="http://schemas.microsoft.com/office/drawing/2010/main" val="0"/>
              </a:ext>
            </a:extLst>
          </a:blip>
          <a:srcRect l="22561" t="25508" r="7828" b="10908"/>
          <a:stretch/>
        </p:blipFill>
        <p:spPr bwMode="auto">
          <a:xfrm>
            <a:off x="5300031" y="910705"/>
            <a:ext cx="3748719" cy="47148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p:cNvSpPr>
            <a:spLocks noChangeArrowheads="1"/>
          </p:cNvSpPr>
          <p:nvPr/>
        </p:nvSpPr>
        <p:spPr bwMode="auto">
          <a:xfrm>
            <a:off x="457200" y="1313303"/>
            <a:ext cx="4673074" cy="42473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 Working Version Need to </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berify</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//public class </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LogEntryQueue</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&lt;T&gt; where T:class</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readonly</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Queue&lt;T&gt; _queue = new Queue&lt;T&gt;();</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readonly</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AutoResetEvent</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_event = new </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AutoResetEvent</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(false);</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readonly</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Action&lt;T&gt; _callback = null;</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public </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LogEntryQueue</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(Action&lt;T&gt; callback)</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_callback = callback;</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public void Add(T entry)</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lock (_queue)</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_</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queue.Enqueue</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(entry);</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private void Run()</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err="1">
                <a:ln>
                  <a:noFill/>
                </a:ln>
                <a:solidFill>
                  <a:srgbClr val="008000"/>
                </a:solidFill>
                <a:effectLst/>
                <a:latin typeface="Consolas" panose="020B0609020204030204" pitchFamily="49" charset="0"/>
                <a:cs typeface="Consolas" panose="020B0609020204030204" pitchFamily="49" charset="0"/>
              </a:rPr>
              <a:t>int</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count = 0;</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T entry = null;</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(new Thread(() =&gt;</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while (true)</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try</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p>
          <a:p>
            <a:pPr lvl="0" defTabSz="914400" eaLnBrk="0" fontAlgn="base" hangingPunct="0">
              <a:spcBef>
                <a:spcPct val="0"/>
              </a:spcBef>
              <a:spcAft>
                <a:spcPct val="0"/>
              </a:spcAft>
            </a:pPr>
            <a:r>
              <a:rPr lang="en-US" sz="900" dirty="0">
                <a:solidFill>
                  <a:srgbClr val="008000"/>
                </a:solidFill>
                <a:latin typeface="Consolas" panose="020B0609020204030204" pitchFamily="49" charset="0"/>
                <a:cs typeface="Consolas" panose="020B0609020204030204" pitchFamily="49" charset="0"/>
              </a:rPr>
              <a:t>//     . . . ETC . . .  </a:t>
            </a:r>
            <a:r>
              <a:rPr lang="en-US" sz="900" dirty="0">
                <a:solidFill>
                  <a:srgbClr val="000000"/>
                </a:solidFill>
                <a:latin typeface="Consolas" panose="020B0609020204030204" pitchFamily="49" charset="0"/>
                <a:cs typeface="Consolas" panose="020B0609020204030204" pitchFamily="49" charset="0"/>
              </a:rPr>
              <a:t> </a:t>
            </a:r>
            <a:endPar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sz="900" b="0" i="0" u="none" strike="noStrike" cap="none" normalizeH="0" baseline="0" dirty="0">
                <a:ln>
                  <a:noFill/>
                </a:ln>
                <a:solidFill>
                  <a:srgbClr val="008000"/>
                </a:solidFill>
                <a:effectLst/>
                <a:latin typeface="Consolas" panose="020B0609020204030204" pitchFamily="49" charset="0"/>
                <a:cs typeface="Consolas" panose="020B0609020204030204" pitchFamily="49" charset="0"/>
              </a:rPr>
              <a:t>// // * */</a:t>
            </a: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392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and Bad Comments</a:t>
            </a:r>
          </a:p>
        </p:txBody>
      </p:sp>
      <p:sp>
        <p:nvSpPr>
          <p:cNvPr id="3" name="Content Placeholder 2"/>
          <p:cNvSpPr>
            <a:spLocks noGrp="1"/>
          </p:cNvSpPr>
          <p:nvPr>
            <p:ph idx="1"/>
          </p:nvPr>
        </p:nvSpPr>
        <p:spPr>
          <a:xfrm>
            <a:off x="457200" y="1453897"/>
            <a:ext cx="4061012" cy="2937196"/>
          </a:xfr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txBody>
          <a:bodyPr/>
          <a:lstStyle/>
          <a:p>
            <a:r>
              <a:rPr lang="en-US" dirty="0"/>
              <a:t>Public API Comments</a:t>
            </a:r>
          </a:p>
          <a:p>
            <a:r>
              <a:rPr lang="en-US" dirty="0"/>
              <a:t>Legal</a:t>
            </a:r>
          </a:p>
          <a:p>
            <a:r>
              <a:rPr lang="en-US" dirty="0"/>
              <a:t>Explanation of Intent</a:t>
            </a:r>
          </a:p>
          <a:p>
            <a:r>
              <a:rPr lang="en-US" dirty="0"/>
              <a:t>Warning for Consequences</a:t>
            </a:r>
          </a:p>
          <a:p>
            <a:r>
              <a:rPr lang="en-US" dirty="0"/>
              <a:t>Real TODO Comments</a:t>
            </a:r>
          </a:p>
        </p:txBody>
      </p:sp>
      <p:sp>
        <p:nvSpPr>
          <p:cNvPr id="4" name="Content Placeholder 2"/>
          <p:cNvSpPr txBox="1">
            <a:spLocks/>
          </p:cNvSpPr>
          <p:nvPr/>
        </p:nvSpPr>
        <p:spPr>
          <a:xfrm>
            <a:off x="4814047" y="1473440"/>
            <a:ext cx="4061012" cy="293719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Redundant Comments</a:t>
            </a:r>
          </a:p>
          <a:p>
            <a:r>
              <a:rPr lang="en-US" dirty="0"/>
              <a:t>Noise Comments</a:t>
            </a:r>
          </a:p>
          <a:p>
            <a:r>
              <a:rPr lang="en-US" dirty="0"/>
              <a:t>Position Markers</a:t>
            </a:r>
          </a:p>
          <a:p>
            <a:r>
              <a:rPr lang="en-US" dirty="0"/>
              <a:t>Closing Brace Comments</a:t>
            </a:r>
          </a:p>
          <a:p>
            <a:r>
              <a:rPr lang="en-US" dirty="0"/>
              <a:t>Commented-Out Code</a:t>
            </a:r>
          </a:p>
          <a:p>
            <a:r>
              <a:rPr lang="en-US" dirty="0"/>
              <a:t>Obsolete Comments</a:t>
            </a:r>
          </a:p>
          <a:p>
            <a:r>
              <a:rPr lang="en-US" dirty="0"/>
              <a:t>Code Step-by-Step </a:t>
            </a:r>
          </a:p>
        </p:txBody>
      </p:sp>
    </p:spTree>
    <p:extLst>
      <p:ext uri="{BB962C8B-B14F-4D97-AF65-F5344CB8AC3E}">
        <p14:creationId xmlns:p14="http://schemas.microsoft.com/office/powerpoint/2010/main" val="1302822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world of maintainability - </a:t>
            </a:r>
            <a:r>
              <a:rPr lang="en-US" b="1" dirty="0"/>
              <a:t>Smaller is Better</a:t>
            </a:r>
          </a:p>
        </p:txBody>
      </p:sp>
      <p:sp>
        <p:nvSpPr>
          <p:cNvPr id="3" name="Content Placeholder 2"/>
          <p:cNvSpPr>
            <a:spLocks noGrp="1"/>
          </p:cNvSpPr>
          <p:nvPr>
            <p:ph idx="1"/>
          </p:nvPr>
        </p:nvSpPr>
        <p:spPr>
          <a:xfrm>
            <a:off x="457200" y="1453896"/>
            <a:ext cx="8403336" cy="4880229"/>
          </a:xfrm>
        </p:spPr>
        <p:txBody>
          <a:bodyPr>
            <a:normAutofit/>
          </a:bodyPr>
          <a:lstStyle/>
          <a:p>
            <a:r>
              <a:rPr lang="en-US" dirty="0"/>
              <a:t>Smaller Methods</a:t>
            </a:r>
          </a:p>
          <a:p>
            <a:endParaRPr lang="en-US" dirty="0"/>
          </a:p>
          <a:p>
            <a:r>
              <a:rPr lang="en-US" dirty="0"/>
              <a:t>Smaller Classes</a:t>
            </a:r>
          </a:p>
          <a:p>
            <a:endParaRPr lang="en-US" dirty="0"/>
          </a:p>
          <a:p>
            <a:r>
              <a:rPr lang="en-US" dirty="0"/>
              <a:t>Smaller IF Blocks</a:t>
            </a:r>
          </a:p>
          <a:p>
            <a:endParaRPr lang="en-US" dirty="0"/>
          </a:p>
          <a:p>
            <a:r>
              <a:rPr lang="en-US" sz="2400" dirty="0"/>
              <a:t>Easier to maintain many small (well-named) units rather than one large one. </a:t>
            </a:r>
          </a:p>
          <a:p>
            <a:endParaRPr lang="en-US" dirty="0"/>
          </a:p>
        </p:txBody>
      </p:sp>
    </p:spTree>
    <p:extLst>
      <p:ext uri="{BB962C8B-B14F-4D97-AF65-F5344CB8AC3E}">
        <p14:creationId xmlns:p14="http://schemas.microsoft.com/office/powerpoint/2010/main" val="427533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It Smells, Now What?  </a:t>
            </a:r>
          </a:p>
        </p:txBody>
      </p:sp>
      <p:sp>
        <p:nvSpPr>
          <p:cNvPr id="3" name="Content Placeholder 2"/>
          <p:cNvSpPr>
            <a:spLocks noGrp="1"/>
          </p:cNvSpPr>
          <p:nvPr>
            <p:ph idx="1"/>
          </p:nvPr>
        </p:nvSpPr>
        <p:spPr>
          <a:xfrm>
            <a:off x="457200" y="1453896"/>
            <a:ext cx="5360894" cy="4727829"/>
          </a:xfrm>
        </p:spPr>
        <p:txBody>
          <a:bodyPr>
            <a:normAutofit/>
          </a:bodyPr>
          <a:lstStyle/>
          <a:p>
            <a:r>
              <a:rPr lang="en-US" dirty="0"/>
              <a:t>Recognizing bad code does not mean we know how to write clean code </a:t>
            </a:r>
          </a:p>
          <a:p>
            <a:pPr marL="457200" lvl="1" indent="0">
              <a:buNone/>
            </a:pPr>
            <a:endParaRPr lang="en-US" dirty="0"/>
          </a:p>
          <a:p>
            <a:r>
              <a:rPr lang="en-US" dirty="0"/>
              <a:t>Code Smells are heuristics to suggest when to </a:t>
            </a:r>
            <a:r>
              <a:rPr lang="en-US" b="1" dirty="0"/>
              <a:t>refactor</a:t>
            </a:r>
            <a:r>
              <a:rPr lang="en-US" dirty="0"/>
              <a:t> and what techniques to use.</a:t>
            </a:r>
          </a:p>
          <a:p>
            <a:endParaRPr lang="en-US" dirty="0"/>
          </a:p>
          <a:p>
            <a:r>
              <a:rPr lang="en-US" dirty="0"/>
              <a:t>Bottom Line:  </a:t>
            </a:r>
            <a:r>
              <a:rPr lang="en-US" sz="2400" b="1" i="1" dirty="0">
                <a:solidFill>
                  <a:srgbClr val="C00000"/>
                </a:solidFill>
              </a:rPr>
              <a:t>If it stinks, change it</a:t>
            </a:r>
          </a:p>
          <a:p>
            <a:endParaRPr lang="en-US" sz="2400" b="1" i="1" dirty="0">
              <a:solidFill>
                <a:srgbClr val="C00000"/>
              </a:solidFill>
            </a:endParaRPr>
          </a:p>
          <a:p>
            <a:r>
              <a:rPr lang="en-US" sz="2400" b="1" dirty="0"/>
              <a:t>Refactoring</a:t>
            </a:r>
            <a:r>
              <a:rPr lang="en-US" sz="2400" dirty="0"/>
              <a:t> is usually motivated by detecting a </a:t>
            </a:r>
            <a:r>
              <a:rPr lang="en-US" sz="2400" b="1" dirty="0"/>
              <a:t>code smell</a:t>
            </a:r>
            <a:r>
              <a:rPr lang="en-US" sz="2400" dirty="0"/>
              <a:t>. </a:t>
            </a:r>
          </a:p>
          <a:p>
            <a:endParaRPr lang="en-US" sz="2400" b="1" i="1" dirty="0">
              <a:solidFill>
                <a:srgbClr val="C00000"/>
              </a:solidFill>
            </a:endParaRPr>
          </a:p>
        </p:txBody>
      </p:sp>
      <p:pic>
        <p:nvPicPr>
          <p:cNvPr id="4" name="Picture 2" descr="http://www.thealeagroup.com/images/b2b-lead-generation-what-n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6442" y="1827419"/>
            <a:ext cx="2821538" cy="281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9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176270" y="1311007"/>
            <a:ext cx="8868578" cy="2581472"/>
          </a:xfrm>
          <a:prstGeom prst="rect">
            <a:avLst/>
          </a:prstGeom>
          <a:effectLst>
            <a:outerShdw blurRad="50800" dist="38100" dir="2700000" algn="tl" rotWithShape="0">
              <a:prstClr val="black">
                <a:alpha val="40000"/>
              </a:prstClr>
            </a:outerShdw>
          </a:effectLst>
        </p:spPr>
        <p:txBody>
          <a:bodyPr anchor="ctr"/>
          <a:lstStyle/>
          <a:p>
            <a:pPr algn="ctr"/>
            <a:r>
              <a:rPr lang="en-US" sz="4400" dirty="0">
                <a:latin typeface="Calibri" panose="020F0502020204030204" pitchFamily="34" charset="0"/>
                <a:cs typeface="Calibri" panose="020F0502020204030204" pitchFamily="34" charset="0"/>
              </a:rPr>
              <a:t>Part IV:</a:t>
            </a:r>
          </a:p>
          <a:p>
            <a:pPr algn="ctr"/>
            <a:r>
              <a:rPr lang="en-US" sz="4400" dirty="0">
                <a:latin typeface="Calibri" panose="020F0502020204030204" pitchFamily="34" charset="0"/>
                <a:cs typeface="Calibri" panose="020F0502020204030204" pitchFamily="34" charset="0"/>
              </a:rPr>
              <a:t> Refactoring</a:t>
            </a:r>
          </a:p>
        </p:txBody>
      </p:sp>
    </p:spTree>
    <p:extLst>
      <p:ext uri="{BB962C8B-B14F-4D97-AF65-F5344CB8AC3E}">
        <p14:creationId xmlns:p14="http://schemas.microsoft.com/office/powerpoint/2010/main" val="1840518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Refactoring – What the Experts Say</a:t>
            </a:r>
          </a:p>
        </p:txBody>
      </p:sp>
      <p:sp>
        <p:nvSpPr>
          <p:cNvPr id="3" name="Content Placeholder 2"/>
          <p:cNvSpPr>
            <a:spLocks noGrp="1"/>
          </p:cNvSpPr>
          <p:nvPr>
            <p:ph idx="1"/>
          </p:nvPr>
        </p:nvSpPr>
        <p:spPr>
          <a:xfrm>
            <a:off x="457200" y="1453896"/>
            <a:ext cx="5685183" cy="4936965"/>
          </a:xfrm>
        </p:spPr>
        <p:txBody>
          <a:bodyPr>
            <a:normAutofit fontScale="92500" lnSpcReduction="10000"/>
          </a:bodyPr>
          <a:lstStyle/>
          <a:p>
            <a:r>
              <a:rPr lang="en-US" dirty="0"/>
              <a:t>“The process of </a:t>
            </a:r>
            <a:r>
              <a:rPr lang="en-US" b="1" dirty="0"/>
              <a:t>changing a software system </a:t>
            </a:r>
            <a:r>
              <a:rPr lang="en-US" dirty="0"/>
              <a:t>in such a way that it </a:t>
            </a:r>
            <a:r>
              <a:rPr lang="en-US" b="1" dirty="0"/>
              <a:t>does not alter the external behavior</a:t>
            </a:r>
            <a:r>
              <a:rPr lang="en-US" dirty="0"/>
              <a:t> of the code, yet </a:t>
            </a:r>
            <a:r>
              <a:rPr lang="en-US" b="1" dirty="0"/>
              <a:t>improves its internal structure</a:t>
            </a:r>
            <a:r>
              <a:rPr lang="en-US" dirty="0"/>
              <a:t>.”  </a:t>
            </a:r>
          </a:p>
          <a:p>
            <a:pPr marL="0" indent="0">
              <a:buNone/>
            </a:pPr>
            <a:r>
              <a:rPr lang="en-US" dirty="0"/>
              <a:t>		 - Martin Fowler</a:t>
            </a:r>
          </a:p>
          <a:p>
            <a:pPr marL="0" indent="0">
              <a:buNone/>
            </a:pPr>
            <a:endParaRPr lang="en-US" dirty="0"/>
          </a:p>
          <a:p>
            <a:r>
              <a:rPr lang="en-US" dirty="0"/>
              <a:t>“A change to the system that leaves its behavior unchanged, but enhances some nonfunctional quality – simplicity, flexibility, understandability, performance.”  </a:t>
            </a:r>
          </a:p>
          <a:p>
            <a:pPr marL="0" indent="0">
              <a:buNone/>
            </a:pPr>
            <a:r>
              <a:rPr lang="en-US" dirty="0"/>
              <a:t>		- Kent Beck</a:t>
            </a:r>
          </a:p>
          <a:p>
            <a:pPr marL="0" indent="0">
              <a:buNone/>
            </a:pPr>
            <a:endParaRPr lang="en-US" dirty="0"/>
          </a:p>
          <a:p>
            <a:r>
              <a:rPr lang="en-US" dirty="0"/>
              <a:t>“Refactoring may be the single most important technical factor in achieving agility.” </a:t>
            </a:r>
          </a:p>
          <a:p>
            <a:pPr marL="0" indent="0">
              <a:buNone/>
            </a:pPr>
            <a:r>
              <a:rPr lang="en-US" dirty="0"/>
              <a:t>              - Jim Highsmith</a:t>
            </a:r>
          </a:p>
          <a:p>
            <a:endParaRPr lang="en-US" dirty="0"/>
          </a:p>
          <a:p>
            <a:endParaRPr lang="en-US" dirty="0"/>
          </a:p>
          <a:p>
            <a:endParaRPr lang="en-US" dirty="0"/>
          </a:p>
        </p:txBody>
      </p:sp>
      <p:pic>
        <p:nvPicPr>
          <p:cNvPr id="4" name="Picture 4" descr="https://reprog.files.wordpress.com/2010/03/refactoring-improvingthedesignofexisting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7635" y="1312797"/>
            <a:ext cx="1063487" cy="13590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mages.pearsoned-ema.com/jpeg/large/97803212786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634" y="3061868"/>
            <a:ext cx="1152939" cy="14478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ecx.images-amazon.com/images/I/515BT81B4KL._SX258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818" y="4743576"/>
            <a:ext cx="1206510" cy="150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25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Darryl </a:t>
            </a:r>
            <a:r>
              <a:rPr lang="en-US" dirty="0" err="1"/>
              <a:t>Gebert</a:t>
            </a:r>
            <a:r>
              <a:rPr lang="en-US" dirty="0"/>
              <a:t> – Career Timeline Summary</a:t>
            </a:r>
          </a:p>
        </p:txBody>
      </p:sp>
      <p:pic>
        <p:nvPicPr>
          <p:cNvPr id="9" name="Content Placeholder 8"/>
          <p:cNvPicPr>
            <a:picLocks noGrp="1" noChangeAspect="1"/>
          </p:cNvPicPr>
          <p:nvPr>
            <p:ph idx="1"/>
          </p:nvPr>
        </p:nvPicPr>
        <p:blipFill rotWithShape="1">
          <a:blip r:embed="rId2"/>
          <a:srcRect l="5309" t="3078" r="5666"/>
          <a:stretch/>
        </p:blipFill>
        <p:spPr>
          <a:xfrm>
            <a:off x="457200" y="1333040"/>
            <a:ext cx="8509220" cy="5332165"/>
          </a:xfrm>
        </p:spPr>
      </p:pic>
    </p:spTree>
    <p:extLst>
      <p:ext uri="{BB962C8B-B14F-4D97-AF65-F5344CB8AC3E}">
        <p14:creationId xmlns:p14="http://schemas.microsoft.com/office/powerpoint/2010/main" val="928608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Refactoring- KEY IDEA</a:t>
            </a:r>
          </a:p>
        </p:txBody>
      </p:sp>
      <p:sp>
        <p:nvSpPr>
          <p:cNvPr id="3" name="Content Placeholder 2"/>
          <p:cNvSpPr>
            <a:spLocks noGrp="1"/>
          </p:cNvSpPr>
          <p:nvPr>
            <p:ph idx="1"/>
          </p:nvPr>
        </p:nvSpPr>
        <p:spPr>
          <a:xfrm>
            <a:off x="457200" y="1453897"/>
            <a:ext cx="5457825" cy="2819930"/>
          </a:xfrm>
        </p:spPr>
        <p:txBody>
          <a:bodyPr/>
          <a:lstStyle/>
          <a:p>
            <a:r>
              <a:rPr lang="en-US" dirty="0"/>
              <a:t>“Whenever you have to figure out what code is doing, you are building some understanding in your head. Once you've built it, you should move that understanding into the code so nobody has to build it from scratch in their head again.”</a:t>
            </a:r>
          </a:p>
          <a:p>
            <a:endParaRPr lang="en-US" dirty="0"/>
          </a:p>
          <a:p>
            <a:pPr lvl="1"/>
            <a:r>
              <a:rPr lang="en-US" dirty="0"/>
              <a:t>Ward Cunningham	</a:t>
            </a:r>
          </a:p>
          <a:p>
            <a:pPr lvl="1"/>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648" y="3120886"/>
            <a:ext cx="4426228" cy="3319671"/>
          </a:xfrm>
          <a:prstGeom prst="rect">
            <a:avLst/>
          </a:prstGeom>
        </p:spPr>
      </p:pic>
      <p:sp>
        <p:nvSpPr>
          <p:cNvPr id="5" name="TextBox 4"/>
          <p:cNvSpPr txBox="1"/>
          <p:nvPr/>
        </p:nvSpPr>
        <p:spPr>
          <a:xfrm>
            <a:off x="690109" y="4432852"/>
            <a:ext cx="3802378" cy="1785104"/>
          </a:xfrm>
          <a:prstGeom prst="rect">
            <a:avLst/>
          </a:prstGeom>
          <a:noFill/>
        </p:spPr>
        <p:txBody>
          <a:bodyPr wrap="square" rtlCol="0">
            <a:spAutoFit/>
          </a:bodyPr>
          <a:lstStyle/>
          <a:p>
            <a:r>
              <a:rPr lang="en-US" sz="2400" b="1" i="1" dirty="0">
                <a:solidFill>
                  <a:srgbClr val="C00000"/>
                </a:solidFill>
              </a:rPr>
              <a:t>Code Should be written to minimize the time it would take for someone to understand it</a:t>
            </a:r>
          </a:p>
          <a:p>
            <a:endParaRPr lang="en-US" sz="1400" dirty="0" err="1">
              <a:latin typeface="Arial" pitchFamily="34" charset="0"/>
              <a:cs typeface="Arial" pitchFamily="34" charset="0"/>
            </a:endParaRPr>
          </a:p>
        </p:txBody>
      </p:sp>
    </p:spTree>
    <p:extLst>
      <p:ext uri="{BB962C8B-B14F-4D97-AF65-F5344CB8AC3E}">
        <p14:creationId xmlns:p14="http://schemas.microsoft.com/office/powerpoint/2010/main" val="12358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Refactor? – Commitment to Professionalism </a:t>
            </a:r>
          </a:p>
        </p:txBody>
      </p:sp>
      <p:pic>
        <p:nvPicPr>
          <p:cNvPr id="3074" name="Picture 2" descr="https://smist08.files.wordpress.com/2014/05/mini-manifesto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5961" y="1028410"/>
            <a:ext cx="7248864" cy="520187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1990726" y="5286375"/>
            <a:ext cx="2877110" cy="48689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96086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Refactor? – Commitment to Professionalism </a:t>
            </a:r>
          </a:p>
        </p:txBody>
      </p:sp>
      <p:pic>
        <p:nvPicPr>
          <p:cNvPr id="4098" name="Picture 2" descr="http://2.bp.blogspot.com/-07kSvPkUG-c/TejoNnH50SI/AAAAAAAAAJ0/ch0MlQX4uUQ/s1600/SCManifesto.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7250" y="877550"/>
            <a:ext cx="7067549" cy="566406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943421" y="3961278"/>
            <a:ext cx="3143054" cy="40117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Oval 5"/>
          <p:cNvSpPr/>
          <p:nvPr/>
        </p:nvSpPr>
        <p:spPr>
          <a:xfrm>
            <a:off x="2943421" y="3305175"/>
            <a:ext cx="2985247" cy="447671"/>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3994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7443" y="357808"/>
            <a:ext cx="4343400" cy="495300"/>
          </a:xfrm>
          <a:prstGeom prst="rect">
            <a:avLst/>
          </a:prstGeom>
        </p:spPr>
      </p:pic>
      <p:pic>
        <p:nvPicPr>
          <p:cNvPr id="8" name="Picture 7"/>
          <p:cNvPicPr>
            <a:picLocks noChangeAspect="1"/>
          </p:cNvPicPr>
          <p:nvPr/>
        </p:nvPicPr>
        <p:blipFill>
          <a:blip r:embed="rId3"/>
          <a:stretch>
            <a:fillRect/>
          </a:stretch>
        </p:blipFill>
        <p:spPr>
          <a:xfrm>
            <a:off x="490122" y="1231001"/>
            <a:ext cx="7029319" cy="4969773"/>
          </a:xfrm>
          <a:prstGeom prst="rect">
            <a:avLst/>
          </a:prstGeom>
        </p:spPr>
      </p:pic>
    </p:spTree>
    <p:extLst>
      <p:ext uri="{BB962C8B-B14F-4D97-AF65-F5344CB8AC3E}">
        <p14:creationId xmlns:p14="http://schemas.microsoft.com/office/powerpoint/2010/main" val="114289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7443" y="357808"/>
            <a:ext cx="4343400" cy="495300"/>
          </a:xfrm>
          <a:prstGeom prst="rect">
            <a:avLst/>
          </a:prstGeom>
        </p:spPr>
      </p:pic>
      <p:pic>
        <p:nvPicPr>
          <p:cNvPr id="9" name="Picture 8"/>
          <p:cNvPicPr>
            <a:picLocks noChangeAspect="1"/>
          </p:cNvPicPr>
          <p:nvPr/>
        </p:nvPicPr>
        <p:blipFill>
          <a:blip r:embed="rId3"/>
          <a:stretch>
            <a:fillRect/>
          </a:stretch>
        </p:blipFill>
        <p:spPr>
          <a:xfrm>
            <a:off x="490122" y="1214228"/>
            <a:ext cx="6991879" cy="4729371"/>
          </a:xfrm>
          <a:prstGeom prst="rect">
            <a:avLst/>
          </a:prstGeom>
        </p:spPr>
      </p:pic>
    </p:spTree>
    <p:extLst>
      <p:ext uri="{BB962C8B-B14F-4D97-AF65-F5344CB8AC3E}">
        <p14:creationId xmlns:p14="http://schemas.microsoft.com/office/powerpoint/2010/main" val="3929650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Refactoring</a:t>
            </a:r>
          </a:p>
        </p:txBody>
      </p:sp>
      <p:sp>
        <p:nvSpPr>
          <p:cNvPr id="3" name="Content Placeholder 2"/>
          <p:cNvSpPr>
            <a:spLocks noGrp="1"/>
          </p:cNvSpPr>
          <p:nvPr>
            <p:ph idx="1"/>
          </p:nvPr>
        </p:nvSpPr>
        <p:spPr/>
        <p:txBody>
          <a:bodyPr/>
          <a:lstStyle/>
          <a:p>
            <a:r>
              <a:rPr lang="en-US" dirty="0"/>
              <a:t>Collective code ownership</a:t>
            </a:r>
          </a:p>
          <a:p>
            <a:r>
              <a:rPr lang="en-US" dirty="0"/>
              <a:t>Coding standards</a:t>
            </a:r>
          </a:p>
          <a:p>
            <a:r>
              <a:rPr lang="en-US" dirty="0"/>
              <a:t>Simple design</a:t>
            </a:r>
          </a:p>
          <a:p>
            <a:r>
              <a:rPr lang="en-US" dirty="0"/>
              <a:t>Continuous integration</a:t>
            </a:r>
          </a:p>
          <a:p>
            <a:r>
              <a:rPr lang="en-US" dirty="0"/>
              <a:t>Rested programmers</a:t>
            </a:r>
          </a:p>
          <a:p>
            <a:r>
              <a:rPr lang="en-US" dirty="0"/>
              <a:t>Dev Tools</a:t>
            </a:r>
          </a:p>
          <a:p>
            <a:endParaRPr lang="en-US" dirty="0"/>
          </a:p>
          <a:p>
            <a:endParaRPr lang="en-US" b="1" dirty="0"/>
          </a:p>
          <a:p>
            <a:r>
              <a:rPr lang="en-US" b="1" dirty="0"/>
              <a:t>Unit / Integration Tests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8868" y="1546789"/>
            <a:ext cx="4201668" cy="3147196"/>
          </a:xfrm>
          <a:prstGeom prst="rect">
            <a:avLst/>
          </a:prstGeom>
        </p:spPr>
      </p:pic>
    </p:spTree>
    <p:extLst>
      <p:ext uri="{BB962C8B-B14F-4D97-AF65-F5344CB8AC3E}">
        <p14:creationId xmlns:p14="http://schemas.microsoft.com/office/powerpoint/2010/main" val="323039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Refactorings</a:t>
            </a:r>
            <a:r>
              <a:rPr lang="en-US" dirty="0"/>
              <a:t> Catalog (Fowler)</a:t>
            </a:r>
          </a:p>
        </p:txBody>
      </p:sp>
      <p:pic>
        <p:nvPicPr>
          <p:cNvPr id="5" name="Content Placeholder 4"/>
          <p:cNvPicPr>
            <a:picLocks noGrp="1" noChangeAspect="1"/>
          </p:cNvPicPr>
          <p:nvPr>
            <p:ph idx="1"/>
          </p:nvPr>
        </p:nvPicPr>
        <p:blipFill>
          <a:blip r:embed="rId2"/>
          <a:stretch>
            <a:fillRect/>
          </a:stretch>
        </p:blipFill>
        <p:spPr>
          <a:xfrm>
            <a:off x="1129665" y="1656633"/>
            <a:ext cx="5861685" cy="4777352"/>
          </a:xfrm>
          <a:prstGeom prst="rect">
            <a:avLst/>
          </a:prstGeom>
        </p:spPr>
      </p:pic>
      <p:pic>
        <p:nvPicPr>
          <p:cNvPr id="4" name="Picture 4" descr="https://reprog.files.wordpress.com/2010/03/refactoring-improvingthedesignofexisting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375" y="70090"/>
            <a:ext cx="1011715" cy="12929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1068553"/>
            <a:ext cx="3852337" cy="307777"/>
          </a:xfrm>
          <a:prstGeom prst="rect">
            <a:avLst/>
          </a:prstGeom>
          <a:noFill/>
        </p:spPr>
        <p:txBody>
          <a:bodyPr wrap="none" rtlCol="0">
            <a:spAutoFit/>
          </a:bodyPr>
          <a:lstStyle/>
          <a:p>
            <a:r>
              <a:rPr lang="en-US" sz="1400" dirty="0">
                <a:solidFill>
                  <a:schemeClr val="accent2">
                    <a:lumMod val="75000"/>
                  </a:schemeClr>
                </a:solidFill>
                <a:latin typeface="Arial" pitchFamily="34" charset="0"/>
                <a:cs typeface="Arial" pitchFamily="34" charset="0"/>
              </a:rPr>
              <a:t>http://refactoring.guru/refactorings/refactorings</a:t>
            </a:r>
          </a:p>
        </p:txBody>
      </p:sp>
    </p:spTree>
    <p:extLst>
      <p:ext uri="{BB962C8B-B14F-4D97-AF65-F5344CB8AC3E}">
        <p14:creationId xmlns:p14="http://schemas.microsoft.com/office/powerpoint/2010/main" val="3089392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Smell: Large Class</a:t>
            </a:r>
          </a:p>
        </p:txBody>
      </p:sp>
      <p:sp>
        <p:nvSpPr>
          <p:cNvPr id="3" name="Content Placeholder 2"/>
          <p:cNvSpPr>
            <a:spLocks noGrp="1"/>
          </p:cNvSpPr>
          <p:nvPr>
            <p:ph idx="1"/>
          </p:nvPr>
        </p:nvSpPr>
        <p:spPr>
          <a:xfrm>
            <a:off x="457200" y="1453897"/>
            <a:ext cx="8403336" cy="2436786"/>
          </a:xfrm>
        </p:spPr>
        <p:txBody>
          <a:bodyPr/>
          <a:lstStyle/>
          <a:p>
            <a:r>
              <a:rPr lang="en-US" dirty="0"/>
              <a:t>Large Class</a:t>
            </a:r>
          </a:p>
          <a:p>
            <a:pPr lvl="1"/>
            <a:r>
              <a:rPr lang="en-US" dirty="0"/>
              <a:t>Contains too many fields</a:t>
            </a:r>
          </a:p>
          <a:p>
            <a:pPr lvl="1"/>
            <a:r>
              <a:rPr lang="en-US" dirty="0"/>
              <a:t>Contains too many methods</a:t>
            </a:r>
          </a:p>
          <a:p>
            <a:pPr lvl="1"/>
            <a:r>
              <a:rPr lang="en-US" dirty="0"/>
              <a:t>Contains too many lines of code</a:t>
            </a:r>
          </a:p>
          <a:p>
            <a:pPr lvl="1"/>
            <a:endParaRPr lang="en-US" dirty="0"/>
          </a:p>
          <a:p>
            <a:r>
              <a:rPr lang="en-US" dirty="0" err="1"/>
              <a:t>Refactorings</a:t>
            </a:r>
            <a:endParaRPr lang="en-US" dirty="0"/>
          </a:p>
          <a:p>
            <a:endParaRPr lang="en-US" dirty="0"/>
          </a:p>
          <a:p>
            <a:pPr lvl="1"/>
            <a:endParaRPr lang="en-US" dirty="0"/>
          </a:p>
          <a:p>
            <a:pPr lvl="1"/>
            <a:endParaRPr lang="en-US" dirty="0"/>
          </a:p>
          <a:p>
            <a:pPr lvl="1"/>
            <a:endParaRPr lang="en-US" dirty="0"/>
          </a:p>
        </p:txBody>
      </p:sp>
      <p:sp>
        <p:nvSpPr>
          <p:cNvPr id="4" name="Content Placeholder 2"/>
          <p:cNvSpPr txBox="1">
            <a:spLocks/>
          </p:cNvSpPr>
          <p:nvPr/>
        </p:nvSpPr>
        <p:spPr>
          <a:xfrm>
            <a:off x="4658868" y="1662953"/>
            <a:ext cx="710991" cy="1340223"/>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a:p>
            <a:pPr lvl="1"/>
            <a:endParaRPr lang="en-US" dirty="0"/>
          </a:p>
          <a:p>
            <a:pPr lvl="1"/>
            <a:endParaRPr lang="en-US" dirty="0"/>
          </a:p>
        </p:txBody>
      </p:sp>
      <p:sp>
        <p:nvSpPr>
          <p:cNvPr id="6" name="Right Brace 5"/>
          <p:cNvSpPr/>
          <p:nvPr/>
        </p:nvSpPr>
        <p:spPr>
          <a:xfrm>
            <a:off x="4643712" y="1828800"/>
            <a:ext cx="367553" cy="11743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Content Placeholder 2"/>
          <p:cNvSpPr txBox="1">
            <a:spLocks/>
          </p:cNvSpPr>
          <p:nvPr/>
        </p:nvSpPr>
        <p:spPr>
          <a:xfrm>
            <a:off x="5099526" y="1885459"/>
            <a:ext cx="1733893" cy="1276217"/>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dirty="0"/>
          </a:p>
          <a:p>
            <a:pPr marL="0" indent="0">
              <a:buNone/>
            </a:pPr>
            <a:r>
              <a:rPr lang="en-US" sz="1800" dirty="0"/>
              <a:t>Violates SRP</a:t>
            </a:r>
          </a:p>
        </p:txBody>
      </p:sp>
      <p:sp>
        <p:nvSpPr>
          <p:cNvPr id="9" name="TextBox 8"/>
          <p:cNvSpPr txBox="1"/>
          <p:nvPr/>
        </p:nvSpPr>
        <p:spPr>
          <a:xfrm>
            <a:off x="1216816" y="3818965"/>
            <a:ext cx="4153043" cy="1431161"/>
          </a:xfrm>
          <a:prstGeom prst="rect">
            <a:avLst/>
          </a:prstGeom>
          <a:noFill/>
        </p:spPr>
        <p:txBody>
          <a:bodyPr wrap="square" rtlCol="0">
            <a:spAutoFit/>
          </a:bodyPr>
          <a:lstStyle/>
          <a:p>
            <a:pPr marL="7620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Extract Method</a:t>
            </a:r>
          </a:p>
          <a:p>
            <a:pPr marL="28575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Replace Method with Method Object</a:t>
            </a:r>
          </a:p>
          <a:p>
            <a:pPr marL="28575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Decompose Conditional</a:t>
            </a:r>
          </a:p>
          <a:p>
            <a:pPr marL="28575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a:t>
            </a:r>
          </a:p>
        </p:txBody>
      </p:sp>
    </p:spTree>
    <p:extLst>
      <p:ext uri="{BB962C8B-B14F-4D97-AF65-F5344CB8AC3E}">
        <p14:creationId xmlns:p14="http://schemas.microsoft.com/office/powerpoint/2010/main" val="2149887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Smell: Long Method</a:t>
            </a:r>
          </a:p>
        </p:txBody>
      </p:sp>
      <p:sp>
        <p:nvSpPr>
          <p:cNvPr id="3" name="Content Placeholder 2"/>
          <p:cNvSpPr>
            <a:spLocks noGrp="1"/>
          </p:cNvSpPr>
          <p:nvPr>
            <p:ph idx="1"/>
          </p:nvPr>
        </p:nvSpPr>
        <p:spPr>
          <a:xfrm>
            <a:off x="457200" y="1453897"/>
            <a:ext cx="8403336" cy="2626490"/>
          </a:xfrm>
        </p:spPr>
        <p:txBody>
          <a:bodyPr>
            <a:normAutofit/>
          </a:bodyPr>
          <a:lstStyle/>
          <a:p>
            <a:r>
              <a:rPr lang="en-US" dirty="0"/>
              <a:t>Long Method</a:t>
            </a:r>
          </a:p>
          <a:p>
            <a:pPr lvl="1"/>
            <a:r>
              <a:rPr lang="en-US" dirty="0"/>
              <a:t>Contains too many lines of code</a:t>
            </a:r>
          </a:p>
          <a:p>
            <a:pPr lvl="1"/>
            <a:r>
              <a:rPr lang="en-US" dirty="0"/>
              <a:t>Cannot fit on page is a sign</a:t>
            </a:r>
          </a:p>
          <a:p>
            <a:pPr lvl="1"/>
            <a:r>
              <a:rPr lang="en-US" dirty="0"/>
              <a:t>Has comments to explain itself (“code deodorant”)</a:t>
            </a:r>
          </a:p>
          <a:p>
            <a:pPr lvl="1"/>
            <a:r>
              <a:rPr lang="en-US" dirty="0"/>
              <a:t>Should do </a:t>
            </a:r>
            <a:r>
              <a:rPr lang="en-US" b="1" dirty="0"/>
              <a:t>one thing</a:t>
            </a:r>
            <a:r>
              <a:rPr lang="en-US" dirty="0"/>
              <a:t>, do it well, do it only</a:t>
            </a:r>
          </a:p>
          <a:p>
            <a:pPr lvl="1"/>
            <a:endParaRPr lang="en-US" dirty="0"/>
          </a:p>
          <a:p>
            <a:r>
              <a:rPr lang="en-US" dirty="0" err="1"/>
              <a:t>Refactorings</a:t>
            </a:r>
            <a:endParaRPr lang="en-US" dirty="0"/>
          </a:p>
        </p:txBody>
      </p:sp>
      <p:sp>
        <p:nvSpPr>
          <p:cNvPr id="4" name="TextBox 3"/>
          <p:cNvSpPr txBox="1"/>
          <p:nvPr/>
        </p:nvSpPr>
        <p:spPr>
          <a:xfrm>
            <a:off x="1216816" y="4241752"/>
            <a:ext cx="2581835" cy="1077218"/>
          </a:xfrm>
          <a:prstGeom prst="rect">
            <a:avLst/>
          </a:prstGeom>
          <a:noFill/>
        </p:spPr>
        <p:txBody>
          <a:bodyPr wrap="square" rtlCol="0">
            <a:spAutoFit/>
          </a:bodyPr>
          <a:lstStyle/>
          <a:p>
            <a:pPr marL="7620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Extract Class</a:t>
            </a:r>
          </a:p>
          <a:p>
            <a:pPr marL="28575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Extract Subclass</a:t>
            </a:r>
          </a:p>
          <a:p>
            <a:pPr marL="28575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Extract Interface</a:t>
            </a:r>
          </a:p>
        </p:txBody>
      </p:sp>
    </p:spTree>
    <p:extLst>
      <p:ext uri="{BB962C8B-B14F-4D97-AF65-F5344CB8AC3E}">
        <p14:creationId xmlns:p14="http://schemas.microsoft.com/office/powerpoint/2010/main" val="239313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Smell: Switch Statements</a:t>
            </a:r>
          </a:p>
        </p:txBody>
      </p:sp>
      <p:sp>
        <p:nvSpPr>
          <p:cNvPr id="3" name="Content Placeholder 2"/>
          <p:cNvSpPr>
            <a:spLocks noGrp="1"/>
          </p:cNvSpPr>
          <p:nvPr>
            <p:ph idx="1"/>
          </p:nvPr>
        </p:nvSpPr>
        <p:spPr>
          <a:xfrm>
            <a:off x="457200" y="1453897"/>
            <a:ext cx="8403336" cy="1594104"/>
          </a:xfrm>
        </p:spPr>
        <p:txBody>
          <a:bodyPr>
            <a:normAutofit/>
          </a:bodyPr>
          <a:lstStyle/>
          <a:p>
            <a:r>
              <a:rPr lang="en-US" dirty="0"/>
              <a:t>Complex switch operator or sequence of if/else statements</a:t>
            </a:r>
          </a:p>
          <a:p>
            <a:r>
              <a:rPr lang="en-US" dirty="0"/>
              <a:t>Rule of Thumb: when you see switch statement, think polymorphism</a:t>
            </a:r>
          </a:p>
          <a:p>
            <a:endParaRPr lang="en-US" dirty="0"/>
          </a:p>
          <a:p>
            <a:r>
              <a:rPr lang="en-US" dirty="0" err="1"/>
              <a:t>Refactorings</a:t>
            </a:r>
            <a:endParaRPr lang="en-US" dirty="0"/>
          </a:p>
        </p:txBody>
      </p:sp>
      <p:sp>
        <p:nvSpPr>
          <p:cNvPr id="4" name="TextBox 3"/>
          <p:cNvSpPr txBox="1"/>
          <p:nvPr/>
        </p:nvSpPr>
        <p:spPr>
          <a:xfrm>
            <a:off x="1216816" y="3100332"/>
            <a:ext cx="4852290" cy="2139047"/>
          </a:xfrm>
          <a:prstGeom prst="rect">
            <a:avLst/>
          </a:prstGeom>
          <a:noFill/>
        </p:spPr>
        <p:txBody>
          <a:bodyPr wrap="square" rtlCol="0">
            <a:spAutoFit/>
          </a:bodyPr>
          <a:lstStyle/>
          <a:p>
            <a:pPr marL="7620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Extract Method</a:t>
            </a:r>
          </a:p>
          <a:p>
            <a:pPr marL="7620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Move Method</a:t>
            </a:r>
          </a:p>
          <a:p>
            <a:pPr marL="7620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Replace Type Code with Class or Subclass</a:t>
            </a:r>
          </a:p>
          <a:p>
            <a:pPr marL="7620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Replace Type Code with State or Strategy</a:t>
            </a:r>
          </a:p>
          <a:p>
            <a:pPr marL="7620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Replace Conditional with Polymorphism</a:t>
            </a:r>
          </a:p>
          <a:p>
            <a:pPr marL="76200" indent="-285750">
              <a:spcBef>
                <a:spcPts val="600"/>
              </a:spcBef>
              <a:buFont typeface="Wingdings" panose="05000000000000000000" pitchFamily="2" charset="2"/>
              <a:buChar char="ü"/>
            </a:pPr>
            <a:r>
              <a:rPr lang="en-US" dirty="0">
                <a:solidFill>
                  <a:srgbClr val="009900"/>
                </a:solidFill>
                <a:latin typeface="Arial" pitchFamily="34" charset="0"/>
                <a:cs typeface="Arial" pitchFamily="34" charset="0"/>
              </a:rPr>
              <a:t>Replace Parameter with Explicit Methods</a:t>
            </a:r>
          </a:p>
        </p:txBody>
      </p:sp>
      <p:sp>
        <p:nvSpPr>
          <p:cNvPr id="5" name="Content Placeholder 2"/>
          <p:cNvSpPr txBox="1">
            <a:spLocks/>
          </p:cNvSpPr>
          <p:nvPr/>
        </p:nvSpPr>
        <p:spPr>
          <a:xfrm>
            <a:off x="457200" y="5371483"/>
            <a:ext cx="8403336" cy="1092070"/>
          </a:xfrm>
          <a:prstGeom prst="rect">
            <a:avLst/>
          </a:prstGeom>
        </p:spPr>
        <p:txBody>
          <a:bodyPr>
            <a:normAutofit lnSpcReduction="10000"/>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ü"/>
            </a:pPr>
            <a:r>
              <a:rPr lang="en-US" dirty="0"/>
              <a:t>Think about factory design patterns to select a created class:</a:t>
            </a:r>
          </a:p>
          <a:p>
            <a:pPr lvl="1"/>
            <a:r>
              <a:rPr lang="en-US" dirty="0"/>
              <a:t>Factory Method</a:t>
            </a:r>
          </a:p>
          <a:p>
            <a:pPr lvl="1"/>
            <a:r>
              <a:rPr lang="en-US" dirty="0"/>
              <a:t>Abstract Factory</a:t>
            </a:r>
          </a:p>
          <a:p>
            <a:endParaRPr lang="en-US" dirty="0"/>
          </a:p>
          <a:p>
            <a:endParaRPr lang="en-US" dirty="0"/>
          </a:p>
        </p:txBody>
      </p:sp>
    </p:spTree>
    <p:extLst>
      <p:ext uri="{BB962C8B-B14F-4D97-AF65-F5344CB8AC3E}">
        <p14:creationId xmlns:p14="http://schemas.microsoft.com/office/powerpoint/2010/main" val="97705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Here</a:t>
            </a:r>
          </a:p>
        </p:txBody>
      </p:sp>
      <p:sp>
        <p:nvSpPr>
          <p:cNvPr id="3" name="Content Placeholder 2"/>
          <p:cNvSpPr>
            <a:spLocks noGrp="1"/>
          </p:cNvSpPr>
          <p:nvPr>
            <p:ph idx="1"/>
          </p:nvPr>
        </p:nvSpPr>
        <p:spPr>
          <a:xfrm>
            <a:off x="457200" y="1151906"/>
            <a:ext cx="8403336" cy="5237019"/>
          </a:xfrm>
        </p:spPr>
        <p:txBody>
          <a:bodyPr/>
          <a:lstStyle/>
          <a:p>
            <a:pPr marL="457200" indent="-457200">
              <a:buFont typeface="+mj-lt"/>
              <a:buAutoNum type="arabicPeriod"/>
            </a:pPr>
            <a:endParaRPr lang="en-US" dirty="0"/>
          </a:p>
          <a:p>
            <a:pPr marL="457200" indent="-457200">
              <a:buFont typeface="+mj-lt"/>
              <a:buAutoNum type="arabicPeriod"/>
            </a:pPr>
            <a:r>
              <a:rPr lang="en-US" dirty="0"/>
              <a:t>You are a good developer.  </a:t>
            </a:r>
          </a:p>
          <a:p>
            <a:pPr marL="457200" indent="-457200">
              <a:buFont typeface="+mj-lt"/>
              <a:buAutoNum type="arabicPeriod"/>
            </a:pPr>
            <a:endParaRPr lang="en-US" dirty="0"/>
          </a:p>
          <a:p>
            <a:pPr marL="457200" indent="-457200">
              <a:buFont typeface="+mj-lt"/>
              <a:buAutoNum type="arabicPeriod"/>
            </a:pPr>
            <a:r>
              <a:rPr lang="en-US" dirty="0"/>
              <a:t>You want to be a </a:t>
            </a:r>
            <a:r>
              <a:rPr lang="en-US" b="1" dirty="0"/>
              <a:t>better</a:t>
            </a:r>
            <a:r>
              <a:rPr lang="en-US" dirty="0"/>
              <a:t> developer.</a:t>
            </a:r>
          </a:p>
          <a:p>
            <a:pPr marL="457200" indent="-457200">
              <a:buFont typeface="+mj-lt"/>
              <a:buAutoNum type="arabicPeriod"/>
            </a:pPr>
            <a:endParaRPr lang="en-US" dirty="0"/>
          </a:p>
          <a:p>
            <a:pPr marL="457200" indent="-457200">
              <a:buFont typeface="+mj-lt"/>
              <a:buAutoNum type="arabicPeriod"/>
            </a:pPr>
            <a:r>
              <a:rPr lang="en-US" dirty="0"/>
              <a:t>Building quality</a:t>
            </a:r>
          </a:p>
          <a:p>
            <a:pPr marL="857250" lvl="1" indent="-457200"/>
            <a:r>
              <a:rPr lang="en-US" dirty="0"/>
              <a:t>Software systems are often  large and complex</a:t>
            </a:r>
          </a:p>
          <a:p>
            <a:pPr marL="857250" lvl="1" indent="-457200"/>
            <a:r>
              <a:rPr lang="en-US" dirty="0"/>
              <a:t>Construction requires best Agile / OO Development skills and practices</a:t>
            </a:r>
          </a:p>
          <a:p>
            <a:endParaRPr lang="en-US" dirty="0"/>
          </a:p>
          <a:p>
            <a:r>
              <a:rPr lang="en-US" dirty="0"/>
              <a:t>Stakeholders , Product Owners = customers, features, schedule</a:t>
            </a:r>
          </a:p>
          <a:p>
            <a:r>
              <a:rPr lang="en-US" dirty="0"/>
              <a:t>Our job = </a:t>
            </a:r>
            <a:r>
              <a:rPr lang="en-US" b="1" dirty="0"/>
              <a:t>Defend the Code</a:t>
            </a:r>
          </a:p>
          <a:p>
            <a:pPr marL="857250" lvl="1" indent="-457200"/>
            <a:endParaRPr lang="en-US" dirty="0"/>
          </a:p>
          <a:p>
            <a:pPr marL="457200" indent="-457200">
              <a:buFont typeface="+mj-lt"/>
              <a:buAutoNum type="arabicPeriod"/>
            </a:pPr>
            <a:endParaRPr lang="en-US" dirty="0"/>
          </a:p>
          <a:p>
            <a:endParaRPr lang="en-US" dirty="0"/>
          </a:p>
        </p:txBody>
      </p:sp>
      <p:pic>
        <p:nvPicPr>
          <p:cNvPr id="1034" name="Picture 10"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154" y="1340971"/>
            <a:ext cx="762387" cy="69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41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fade">
                                      <p:cBhvr>
                                        <p:cTn id="12" dur="1000"/>
                                        <p:tgtEl>
                                          <p:spTgt spid="3">
                                            <p:txEl>
                                              <p:pRg st="10" end="10"/>
                                            </p:txEl>
                                          </p:spTgt>
                                        </p:tgtEl>
                                      </p:cBhvr>
                                    </p:animEffect>
                                    <p:anim calcmode="lin" valueType="num">
                                      <p:cBhvr>
                                        <p:cTn id="1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176270" y="1311007"/>
            <a:ext cx="8868578" cy="2581472"/>
          </a:xfrm>
          <a:prstGeom prst="rect">
            <a:avLst/>
          </a:prstGeom>
          <a:effectLst>
            <a:outerShdw blurRad="50800" dist="38100" dir="2700000" algn="tl" rotWithShape="0">
              <a:prstClr val="black">
                <a:alpha val="40000"/>
              </a:prstClr>
            </a:outerShdw>
          </a:effectLst>
        </p:spPr>
        <p:txBody>
          <a:bodyPr anchor="ctr"/>
          <a:lstStyle/>
          <a:p>
            <a:pPr algn="ctr"/>
            <a:r>
              <a:rPr lang="en-US" sz="4400" dirty="0">
                <a:latin typeface="Calibri" panose="020F0502020204030204" pitchFamily="34" charset="0"/>
                <a:cs typeface="Calibri" panose="020F0502020204030204" pitchFamily="34" charset="0"/>
              </a:rPr>
              <a:t>Part V:</a:t>
            </a:r>
          </a:p>
          <a:p>
            <a:pPr algn="ctr"/>
            <a:r>
              <a:rPr lang="en-US" sz="4400" dirty="0">
                <a:latin typeface="Calibri" panose="020F0502020204030204" pitchFamily="34" charset="0"/>
                <a:cs typeface="Calibri" panose="020F0502020204030204" pitchFamily="34" charset="0"/>
              </a:rPr>
              <a:t> The Workflows of Refactoring</a:t>
            </a:r>
          </a:p>
        </p:txBody>
      </p:sp>
    </p:spTree>
    <p:extLst>
      <p:ext uri="{BB962C8B-B14F-4D97-AF65-F5344CB8AC3E}">
        <p14:creationId xmlns:p14="http://schemas.microsoft.com/office/powerpoint/2010/main" val="2153516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Refactoring - TDD</a:t>
            </a:r>
          </a:p>
        </p:txBody>
      </p:sp>
      <p:sp>
        <p:nvSpPr>
          <p:cNvPr id="3" name="Content Placeholder 2"/>
          <p:cNvSpPr>
            <a:spLocks noGrp="1"/>
          </p:cNvSpPr>
          <p:nvPr>
            <p:ph idx="1"/>
          </p:nvPr>
        </p:nvSpPr>
        <p:spPr>
          <a:xfrm>
            <a:off x="457200" y="1453896"/>
            <a:ext cx="4352925" cy="4525963"/>
          </a:xfrm>
        </p:spPr>
        <p:txBody>
          <a:bodyPr/>
          <a:lstStyle/>
          <a:p>
            <a:r>
              <a:rPr lang="en-US" dirty="0"/>
              <a:t>Test-Driven Development is often described in terms of the cycle:</a:t>
            </a:r>
          </a:p>
          <a:p>
            <a:endParaRPr lang="en-US" dirty="0"/>
          </a:p>
          <a:p>
            <a:pPr marL="0" indent="0">
              <a:buNone/>
            </a:pPr>
            <a:r>
              <a:rPr lang="en-US" dirty="0"/>
              <a:t>          </a:t>
            </a:r>
            <a:r>
              <a:rPr lang="en-US" sz="2400" dirty="0">
                <a:solidFill>
                  <a:srgbClr val="C00000"/>
                </a:solidFill>
              </a:rPr>
              <a:t>red</a:t>
            </a:r>
            <a:r>
              <a:rPr lang="en-US" sz="2400" dirty="0"/>
              <a:t>-</a:t>
            </a:r>
            <a:r>
              <a:rPr lang="en-US" sz="2400" dirty="0">
                <a:solidFill>
                  <a:srgbClr val="00B050"/>
                </a:solidFill>
              </a:rPr>
              <a:t>green</a:t>
            </a:r>
            <a:r>
              <a:rPr lang="en-US" sz="2400" dirty="0"/>
              <a:t>-</a:t>
            </a:r>
            <a:r>
              <a:rPr lang="en-US" sz="2400" dirty="0">
                <a:solidFill>
                  <a:schemeClr val="accent5">
                    <a:lumMod val="75000"/>
                  </a:schemeClr>
                </a:solidFill>
              </a:rPr>
              <a:t>refactor</a:t>
            </a:r>
            <a:r>
              <a:rPr lang="en-US" dirty="0"/>
              <a:t>.</a:t>
            </a:r>
          </a:p>
          <a:p>
            <a:endParaRPr lang="en-US" dirty="0"/>
          </a:p>
          <a:p>
            <a:r>
              <a:rPr lang="en-US" dirty="0"/>
              <a:t>Why does TDD cycle make separate steps for first making the test pass and </a:t>
            </a:r>
            <a:r>
              <a:rPr lang="en-US" b="1" u="sng" dirty="0"/>
              <a:t>only then </a:t>
            </a:r>
            <a:r>
              <a:rPr lang="en-US" dirty="0"/>
              <a:t>making the code clean?</a:t>
            </a:r>
          </a:p>
        </p:txBody>
      </p:sp>
      <p:pic>
        <p:nvPicPr>
          <p:cNvPr id="5" name="Picture 2" descr="http://www.pathfindersolns.com/wp-content/uploads/2012/05/red-green-refactorFINAL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511" y="1609711"/>
            <a:ext cx="4036246" cy="3976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133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Sure I Refactor, But….</a:t>
            </a:r>
          </a:p>
        </p:txBody>
      </p:sp>
      <p:pic>
        <p:nvPicPr>
          <p:cNvPr id="2050" name="Picture 2" descr="http://cdn.meme.am/instances/500x/5540280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9731" y="1786995"/>
            <a:ext cx="5696222" cy="426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331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Hats of Agile Programming</a:t>
            </a:r>
          </a:p>
        </p:txBody>
      </p:sp>
      <p:sp>
        <p:nvSpPr>
          <p:cNvPr id="3" name="Content Placeholder 2"/>
          <p:cNvSpPr>
            <a:spLocks noGrp="1"/>
          </p:cNvSpPr>
          <p:nvPr>
            <p:ph idx="1"/>
          </p:nvPr>
        </p:nvSpPr>
        <p:spPr>
          <a:xfrm>
            <a:off x="457200" y="1453896"/>
            <a:ext cx="6762750" cy="4525963"/>
          </a:xfrm>
        </p:spPr>
        <p:txBody>
          <a:bodyPr>
            <a:normAutofit/>
          </a:bodyPr>
          <a:lstStyle/>
          <a:p>
            <a:r>
              <a:rPr lang="en-US" dirty="0"/>
              <a:t>Adding functionality</a:t>
            </a:r>
          </a:p>
          <a:p>
            <a:pPr lvl="1"/>
            <a:r>
              <a:rPr lang="en-US" dirty="0"/>
              <a:t>Adding new capabilities</a:t>
            </a:r>
          </a:p>
          <a:p>
            <a:pPr lvl="1"/>
            <a:r>
              <a:rPr lang="en-US" dirty="0"/>
              <a:t>Should not change existing code</a:t>
            </a:r>
          </a:p>
          <a:p>
            <a:pPr lvl="1"/>
            <a:r>
              <a:rPr lang="en-US" dirty="0"/>
              <a:t>Adding passing tests, breaking existing tests</a:t>
            </a:r>
          </a:p>
          <a:p>
            <a:pPr lvl="1"/>
            <a:endParaRPr lang="en-US" dirty="0"/>
          </a:p>
          <a:p>
            <a:pPr lvl="1"/>
            <a:endParaRPr lang="en-US" dirty="0"/>
          </a:p>
          <a:p>
            <a:r>
              <a:rPr lang="en-US" dirty="0"/>
              <a:t>Refactoring</a:t>
            </a:r>
          </a:p>
          <a:p>
            <a:pPr lvl="1"/>
            <a:r>
              <a:rPr lang="en-US" dirty="0"/>
              <a:t>Restructuring code, preserve behavior, keeps tests green</a:t>
            </a:r>
          </a:p>
          <a:p>
            <a:pPr lvl="1"/>
            <a:r>
              <a:rPr lang="en-US" dirty="0"/>
              <a:t>Small changes, no debugging </a:t>
            </a:r>
          </a:p>
          <a:p>
            <a:pPr lvl="1"/>
            <a:r>
              <a:rPr lang="en-US" dirty="0"/>
              <a:t>Don't add any tests (unless a test case is discovered)</a:t>
            </a:r>
          </a:p>
          <a:p>
            <a:pPr lvl="1"/>
            <a:r>
              <a:rPr lang="en-US" dirty="0"/>
              <a:t>Only change tests when you absolutely need to in order to cope with a change in an interface.</a:t>
            </a:r>
          </a:p>
          <a:p>
            <a:endParaRPr lang="en-US" dirty="0"/>
          </a:p>
        </p:txBody>
      </p:sp>
      <p:pic>
        <p:nvPicPr>
          <p:cNvPr id="4" name="Picture 16" descr="http://www.explorerhats.com/wp-content/uploads/SAW536_BROWN_3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8972" y="3995555"/>
            <a:ext cx="1261338" cy="126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0" descr="http://www.aludarsafety.co.za/wp-content/uploads/2013/02/hard-Hat-yellow-wl-Alp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26" y="1707102"/>
            <a:ext cx="1343784" cy="109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571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Swapping Hats </a:t>
            </a:r>
          </a:p>
        </p:txBody>
      </p:sp>
      <p:sp>
        <p:nvSpPr>
          <p:cNvPr id="3" name="Content Placeholder 2"/>
          <p:cNvSpPr>
            <a:spLocks noGrp="1"/>
          </p:cNvSpPr>
          <p:nvPr>
            <p:ph idx="1"/>
          </p:nvPr>
        </p:nvSpPr>
        <p:spPr>
          <a:xfrm>
            <a:off x="457200" y="1453897"/>
            <a:ext cx="8403336" cy="3918204"/>
          </a:xfrm>
        </p:spPr>
        <p:txBody>
          <a:bodyPr>
            <a:normAutofit/>
          </a:bodyPr>
          <a:lstStyle/>
          <a:p>
            <a:pPr fontAlgn="base"/>
            <a:r>
              <a:rPr lang="en-US" dirty="0"/>
              <a:t>As you develop software, you find yourself swapping hats frequently.   Example:</a:t>
            </a:r>
          </a:p>
          <a:p>
            <a:pPr lvl="1" fontAlgn="base"/>
            <a:r>
              <a:rPr lang="en-US" dirty="0"/>
              <a:t>Add a new function.</a:t>
            </a:r>
          </a:p>
          <a:p>
            <a:pPr lvl="1" fontAlgn="base"/>
            <a:r>
              <a:rPr lang="en-US" dirty="0"/>
              <a:t>Realize this would be much easier if code were structured differently. </a:t>
            </a:r>
          </a:p>
          <a:p>
            <a:pPr lvl="1" fontAlgn="base"/>
            <a:r>
              <a:rPr lang="en-US" dirty="0"/>
              <a:t>Swap hats and refactor for a while. </a:t>
            </a:r>
          </a:p>
          <a:p>
            <a:pPr lvl="1" fontAlgn="base"/>
            <a:r>
              <a:rPr lang="en-US" dirty="0"/>
              <a:t>Once code is better structured, swap hats and add new function. </a:t>
            </a:r>
          </a:p>
          <a:p>
            <a:pPr lvl="1" fontAlgn="base"/>
            <a:r>
              <a:rPr lang="en-US" dirty="0"/>
              <a:t>Once new function is working, realize code is awkward to understand, so swap hats again and refactor. </a:t>
            </a:r>
          </a:p>
          <a:p>
            <a:pPr fontAlgn="base"/>
            <a:endParaRPr lang="en-US" dirty="0"/>
          </a:p>
          <a:p>
            <a:pPr fontAlgn="base"/>
            <a:r>
              <a:rPr lang="en-US" dirty="0"/>
              <a:t>During programming you may swap frequently between hats, perhaps every couple of minutes. But...</a:t>
            </a:r>
          </a:p>
        </p:txBody>
      </p:sp>
      <p:sp>
        <p:nvSpPr>
          <p:cNvPr id="4" name="TextBox 3"/>
          <p:cNvSpPr txBox="1"/>
          <p:nvPr/>
        </p:nvSpPr>
        <p:spPr>
          <a:xfrm>
            <a:off x="1752600" y="5543550"/>
            <a:ext cx="6262740" cy="523220"/>
          </a:xfrm>
          <a:prstGeom prst="rect">
            <a:avLst/>
          </a:prstGeom>
          <a:noFill/>
        </p:spPr>
        <p:txBody>
          <a:bodyPr wrap="none" rtlCol="0">
            <a:spAutoFit/>
          </a:bodyPr>
          <a:lstStyle/>
          <a:p>
            <a:r>
              <a:rPr lang="en-US" sz="2800" b="1" i="1" dirty="0">
                <a:solidFill>
                  <a:srgbClr val="C00000"/>
                </a:solidFill>
              </a:rPr>
              <a:t>You can only wear one hat at a time</a:t>
            </a:r>
            <a:endParaRPr lang="en-US" sz="2800" b="1" dirty="0">
              <a:latin typeface="Arial" pitchFamily="34" charset="0"/>
              <a:cs typeface="Arial" pitchFamily="34" charset="0"/>
            </a:endParaRPr>
          </a:p>
        </p:txBody>
      </p:sp>
      <p:pic>
        <p:nvPicPr>
          <p:cNvPr id="5" name="Picture 16" descr="http://www.explorerhats.com/wp-content/uploads/SAW536_BROWN_3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51" y="2822995"/>
            <a:ext cx="444448" cy="444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0" descr="http://www.aludarsafety.co.za/wp-content/uploads/2013/02/hard-Hat-yellow-wl-Alp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26" y="2092322"/>
            <a:ext cx="473499" cy="3852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http://www.aludarsafety.co.za/wp-content/uploads/2013/02/hard-Hat-yellow-wl-Alp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26" y="3194406"/>
            <a:ext cx="473499" cy="3852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www.explorerhats.com/wp-content/uploads/SAW536_BROWN_3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51" y="3629329"/>
            <a:ext cx="444448" cy="44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94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Refactoring Workflows</a:t>
            </a:r>
          </a:p>
        </p:txBody>
      </p:sp>
      <p:sp>
        <p:nvSpPr>
          <p:cNvPr id="3" name="Content Placeholder 2"/>
          <p:cNvSpPr>
            <a:spLocks noGrp="1"/>
          </p:cNvSpPr>
          <p:nvPr>
            <p:ph idx="1"/>
          </p:nvPr>
        </p:nvSpPr>
        <p:spPr/>
        <p:txBody>
          <a:bodyPr/>
          <a:lstStyle/>
          <a:p>
            <a:pPr marL="457200" indent="-457200">
              <a:buFont typeface="+mj-lt"/>
              <a:buAutoNum type="arabicPeriod"/>
            </a:pPr>
            <a:r>
              <a:rPr lang="en-US" dirty="0"/>
              <a:t>Traditional TDD</a:t>
            </a:r>
          </a:p>
          <a:p>
            <a:pPr marL="457200" indent="-457200">
              <a:buFont typeface="+mj-lt"/>
              <a:buAutoNum type="arabicPeriod"/>
            </a:pPr>
            <a:r>
              <a:rPr lang="en-US" dirty="0"/>
              <a:t>Litter-pickup </a:t>
            </a:r>
          </a:p>
          <a:p>
            <a:pPr marL="457200" indent="-457200">
              <a:buFont typeface="+mj-lt"/>
              <a:buAutoNum type="arabicPeriod"/>
            </a:pPr>
            <a:r>
              <a:rPr lang="en-US" dirty="0"/>
              <a:t>Comprehension</a:t>
            </a:r>
          </a:p>
          <a:p>
            <a:pPr marL="457200" indent="-457200">
              <a:buFont typeface="+mj-lt"/>
              <a:buAutoNum type="arabicPeriod"/>
            </a:pPr>
            <a:r>
              <a:rPr lang="en-US" dirty="0"/>
              <a:t>Preparatory</a:t>
            </a:r>
          </a:p>
          <a:p>
            <a:pPr marL="457200" indent="-457200">
              <a:buFont typeface="+mj-lt"/>
              <a:buAutoNum type="arabicPeriod"/>
            </a:pPr>
            <a:r>
              <a:rPr lang="en-US" dirty="0"/>
              <a:t>Planned</a:t>
            </a:r>
          </a:p>
          <a:p>
            <a:pPr marL="457200" indent="-457200">
              <a:buFont typeface="+mj-lt"/>
              <a:buAutoNum type="arabicPeriod"/>
            </a:pPr>
            <a:r>
              <a:rPr lang="en-US" dirty="0"/>
              <a:t>Long Term</a:t>
            </a:r>
          </a:p>
          <a:p>
            <a:endParaRPr lang="en-US" dirty="0"/>
          </a:p>
        </p:txBody>
      </p:sp>
    </p:spTree>
    <p:extLst>
      <p:ext uri="{BB962C8B-B14F-4D97-AF65-F5344CB8AC3E}">
        <p14:creationId xmlns:p14="http://schemas.microsoft.com/office/powerpoint/2010/main" val="13805170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www.pathfindersolns.com/wp-content/uploads/2012/05/red-green-refactorFINAL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213" y="1375649"/>
            <a:ext cx="4036246" cy="39767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1. Traditional TDD</a:t>
            </a:r>
          </a:p>
        </p:txBody>
      </p:sp>
      <p:sp>
        <p:nvSpPr>
          <p:cNvPr id="8" name="Rectangular Callout 7"/>
          <p:cNvSpPr/>
          <p:nvPr/>
        </p:nvSpPr>
        <p:spPr>
          <a:xfrm>
            <a:off x="6715670" y="5545195"/>
            <a:ext cx="2134737" cy="733425"/>
          </a:xfrm>
          <a:prstGeom prst="wedgeRectCallout">
            <a:avLst>
              <a:gd name="adj1" fmla="val -66104"/>
              <a:gd name="adj2" fmla="val -174256"/>
            </a:avLst>
          </a:prstGeom>
          <a:solidFill>
            <a:schemeClr val="accent5">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While making test work, focus on functionality, not best code structure</a:t>
            </a:r>
          </a:p>
        </p:txBody>
      </p:sp>
      <p:sp>
        <p:nvSpPr>
          <p:cNvPr id="13" name="Rectangular Callout 12"/>
          <p:cNvSpPr/>
          <p:nvPr/>
        </p:nvSpPr>
        <p:spPr>
          <a:xfrm>
            <a:off x="457200" y="5322712"/>
            <a:ext cx="2336586" cy="973313"/>
          </a:xfrm>
          <a:prstGeom prst="wedgeRectCallout">
            <a:avLst>
              <a:gd name="adj1" fmla="val 44799"/>
              <a:gd name="adj2" fmla="val -95483"/>
            </a:avLst>
          </a:prstGeom>
          <a:solidFill>
            <a:schemeClr val="accent5">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Code is working, now concentrate on good design with safe refactoring in small steps</a:t>
            </a:r>
          </a:p>
        </p:txBody>
      </p:sp>
      <p:pic>
        <p:nvPicPr>
          <p:cNvPr id="16" name="Picture 20" descr="http://www.aludarsafety.co.za/wp-content/uploads/2013/02/hard-Hat-yellow-wl-Alp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72" y="1375649"/>
            <a:ext cx="726773" cy="5912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http://www.explorerhats.com/wp-content/uploads/SAW536_BROWN_3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493" y="3916761"/>
            <a:ext cx="639997" cy="639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http://www.aludarsafety.co.za/wp-content/uploads/2013/02/hard-Hat-yellow-wl-Alp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459" y="3789957"/>
            <a:ext cx="726773" cy="59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44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Litter-Pickup</a:t>
            </a:r>
          </a:p>
        </p:txBody>
      </p:sp>
      <p:sp>
        <p:nvSpPr>
          <p:cNvPr id="3" name="Content Placeholder 2"/>
          <p:cNvSpPr>
            <a:spLocks noGrp="1"/>
          </p:cNvSpPr>
          <p:nvPr>
            <p:ph idx="1"/>
          </p:nvPr>
        </p:nvSpPr>
        <p:spPr/>
        <p:txBody>
          <a:bodyPr>
            <a:normAutofit/>
          </a:bodyPr>
          <a:lstStyle/>
          <a:p>
            <a:pPr marL="0" indent="0">
              <a:buNone/>
            </a:pPr>
            <a:r>
              <a:rPr lang="en-US" dirty="0"/>
              <a:t>              </a:t>
            </a:r>
            <a:r>
              <a:rPr lang="en-US" i="1" dirty="0">
                <a:solidFill>
                  <a:srgbClr val="7030A0"/>
                </a:solidFill>
              </a:rPr>
              <a:t>Yikes - this code is messy</a:t>
            </a:r>
          </a:p>
          <a:p>
            <a:endParaRPr lang="en-US" dirty="0"/>
          </a:p>
          <a:p>
            <a:pPr fontAlgn="base"/>
            <a:r>
              <a:rPr lang="en-US" dirty="0"/>
              <a:t>As we work with a code base, often run into messy areas of code base. Reasons?</a:t>
            </a:r>
          </a:p>
          <a:p>
            <a:pPr lvl="1" fontAlgn="base"/>
            <a:r>
              <a:rPr lang="en-US" dirty="0"/>
              <a:t>Knowledge, requirements, capability of developer at the time</a:t>
            </a:r>
          </a:p>
          <a:p>
            <a:pPr lvl="1" fontAlgn="base"/>
            <a:r>
              <a:rPr lang="en-US" dirty="0"/>
              <a:t>Capable developer on a bad day</a:t>
            </a:r>
          </a:p>
          <a:p>
            <a:pPr lvl="1" fontAlgn="base"/>
            <a:r>
              <a:rPr lang="en-US" dirty="0"/>
              <a:t>Didn't get it right the first time… but who does?</a:t>
            </a:r>
          </a:p>
          <a:p>
            <a:pPr lvl="1" fontAlgn="base"/>
            <a:endParaRPr lang="en-US" dirty="0"/>
          </a:p>
          <a:p>
            <a:pPr fontAlgn="base"/>
            <a:r>
              <a:rPr lang="en-US" dirty="0"/>
              <a:t>Whatever the reason, by cleaning up code as we work in it, we make things quicker for next developer who works with it. </a:t>
            </a:r>
          </a:p>
          <a:p>
            <a:pPr lvl="1" fontAlgn="base"/>
            <a:r>
              <a:rPr lang="en-US" dirty="0"/>
              <a:t>Or even make it quicker to change now.</a:t>
            </a:r>
          </a:p>
          <a:p>
            <a:endParaRPr lang="en-US" dirty="0"/>
          </a:p>
          <a:p>
            <a:r>
              <a:rPr lang="en-US" b="1" dirty="0"/>
              <a:t>Boy-scout rule</a:t>
            </a:r>
            <a:r>
              <a:rPr lang="en-US" dirty="0"/>
              <a:t>:  Always leave code better than when you found it.</a:t>
            </a:r>
          </a:p>
          <a:p>
            <a:endParaRPr lang="en-US" dirty="0"/>
          </a:p>
          <a:p>
            <a:endParaRPr lang="en-US" dirty="0"/>
          </a:p>
        </p:txBody>
      </p:sp>
      <p:pic>
        <p:nvPicPr>
          <p:cNvPr id="5" name="Picture 4" descr="http://sr.photos3.fotosearch.com/bthumb/CSP/CSP382/k38266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43602"/>
            <a:ext cx="768552" cy="57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232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Comprehension</a:t>
            </a:r>
          </a:p>
        </p:txBody>
      </p:sp>
      <p:sp>
        <p:nvSpPr>
          <p:cNvPr id="3" name="Content Placeholder 2"/>
          <p:cNvSpPr>
            <a:spLocks noGrp="1"/>
          </p:cNvSpPr>
          <p:nvPr>
            <p:ph idx="1"/>
          </p:nvPr>
        </p:nvSpPr>
        <p:spPr>
          <a:xfrm>
            <a:off x="1143001" y="1453896"/>
            <a:ext cx="4524374" cy="1565669"/>
          </a:xfrm>
        </p:spPr>
        <p:txBody>
          <a:bodyPr>
            <a:normAutofit fontScale="92500"/>
          </a:bodyPr>
          <a:lstStyle/>
          <a:p>
            <a:r>
              <a:rPr lang="en-US" i="1" dirty="0">
                <a:solidFill>
                  <a:srgbClr val="7030A0"/>
                </a:solidFill>
              </a:rPr>
              <a:t>What does this big block of code do?</a:t>
            </a:r>
          </a:p>
          <a:p>
            <a:endParaRPr lang="en-US" i="1" dirty="0">
              <a:solidFill>
                <a:srgbClr val="7030A0"/>
              </a:solidFill>
            </a:endParaRPr>
          </a:p>
          <a:p>
            <a:r>
              <a:rPr lang="en-US" i="1" dirty="0">
                <a:solidFill>
                  <a:srgbClr val="7030A0"/>
                </a:solidFill>
              </a:rPr>
              <a:t>So… Should we extract it into a </a:t>
            </a:r>
            <a:r>
              <a:rPr lang="en-US" b="1" i="1" dirty="0" err="1">
                <a:solidFill>
                  <a:srgbClr val="7030A0"/>
                </a:solidFill>
                <a:latin typeface="Calibri" panose="020F0502020204030204" pitchFamily="34" charset="0"/>
                <a:cs typeface="Courier New" panose="02070309020205020404" pitchFamily="49" charset="0"/>
              </a:rPr>
              <a:t>InitializeFluxCapacitor</a:t>
            </a:r>
            <a:r>
              <a:rPr lang="en-US" b="1" i="1" dirty="0">
                <a:solidFill>
                  <a:srgbClr val="7030A0"/>
                </a:solidFill>
                <a:latin typeface="Calibri" panose="020F0502020204030204" pitchFamily="34" charset="0"/>
                <a:cs typeface="Courier New" panose="02070309020205020404" pitchFamily="49" charset="0"/>
              </a:rPr>
              <a:t>()</a:t>
            </a:r>
            <a:r>
              <a:rPr lang="en-US" i="1" dirty="0">
                <a:solidFill>
                  <a:srgbClr val="7030A0"/>
                </a:solidFill>
              </a:rPr>
              <a:t> method?</a:t>
            </a:r>
          </a:p>
        </p:txBody>
      </p:sp>
      <p:sp>
        <p:nvSpPr>
          <p:cNvPr id="5" name="Content Placeholder 2"/>
          <p:cNvSpPr txBox="1">
            <a:spLocks/>
          </p:cNvSpPr>
          <p:nvPr/>
        </p:nvSpPr>
        <p:spPr>
          <a:xfrm>
            <a:off x="609600" y="3286405"/>
            <a:ext cx="8403336" cy="3074734"/>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Whenever you have to figure out what code is doing, it is often a considerable effort. </a:t>
            </a:r>
          </a:p>
          <a:p>
            <a:endParaRPr lang="en-US" dirty="0"/>
          </a:p>
          <a:p>
            <a:r>
              <a:rPr lang="en-US" dirty="0"/>
              <a:t>Once you’ve built this understanding, put it back into the code so future developers don’t have to go through the same effort.</a:t>
            </a:r>
          </a:p>
          <a:p>
            <a:endParaRPr lang="en-US" dirty="0"/>
          </a:p>
        </p:txBody>
      </p:sp>
      <p:pic>
        <p:nvPicPr>
          <p:cNvPr id="7" name="Picture 6"/>
          <p:cNvPicPr>
            <a:picLocks noChangeAspect="1"/>
          </p:cNvPicPr>
          <p:nvPr/>
        </p:nvPicPr>
        <p:blipFill>
          <a:blip r:embed="rId2"/>
          <a:stretch>
            <a:fillRect/>
          </a:stretch>
        </p:blipFill>
        <p:spPr>
          <a:xfrm>
            <a:off x="330293" y="1363381"/>
            <a:ext cx="768163" cy="579170"/>
          </a:xfrm>
          <a:prstGeom prst="rect">
            <a:avLst/>
          </a:prstGeom>
        </p:spPr>
      </p:pic>
      <p:sp>
        <p:nvSpPr>
          <p:cNvPr id="8" name="Content Placeholder 2"/>
          <p:cNvSpPr txBox="1">
            <a:spLocks/>
          </p:cNvSpPr>
          <p:nvPr/>
        </p:nvSpPr>
        <p:spPr>
          <a:xfrm>
            <a:off x="4989738" y="1870923"/>
            <a:ext cx="4038600" cy="415077"/>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1" dirty="0">
                <a:solidFill>
                  <a:srgbClr val="7030A0"/>
                </a:solidFill>
              </a:rPr>
              <a:t>Its initializing the flux-capacitor </a:t>
            </a:r>
          </a:p>
        </p:txBody>
      </p:sp>
    </p:spTree>
    <p:extLst>
      <p:ext uri="{BB962C8B-B14F-4D97-AF65-F5344CB8AC3E}">
        <p14:creationId xmlns:p14="http://schemas.microsoft.com/office/powerpoint/2010/main" val="4166978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&amp; 3. Litter-pickup and Comprehension</a:t>
            </a:r>
          </a:p>
        </p:txBody>
      </p:sp>
      <p:sp>
        <p:nvSpPr>
          <p:cNvPr id="4" name="Flowchart: Decision 3"/>
          <p:cNvSpPr/>
          <p:nvPr/>
        </p:nvSpPr>
        <p:spPr>
          <a:xfrm>
            <a:off x="1640488" y="3726059"/>
            <a:ext cx="1295400" cy="715901"/>
          </a:xfrm>
          <a:prstGeom prst="flowChartDecision">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Fix Now?</a:t>
            </a:r>
          </a:p>
        </p:txBody>
      </p:sp>
      <p:sp>
        <p:nvSpPr>
          <p:cNvPr id="5" name="Flowchart: Process 4"/>
          <p:cNvSpPr/>
          <p:nvPr/>
        </p:nvSpPr>
        <p:spPr>
          <a:xfrm>
            <a:off x="5483113" y="3783209"/>
            <a:ext cx="1256939" cy="612648"/>
          </a:xfrm>
          <a:prstGeom prst="flowChartProcess">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Clean problem</a:t>
            </a:r>
          </a:p>
        </p:txBody>
      </p:sp>
      <p:sp>
        <p:nvSpPr>
          <p:cNvPr id="6" name="Flowchart: Connector 5"/>
          <p:cNvSpPr/>
          <p:nvPr/>
        </p:nvSpPr>
        <p:spPr>
          <a:xfrm>
            <a:off x="7945457" y="5357058"/>
            <a:ext cx="314325" cy="31432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7780081" y="5752740"/>
            <a:ext cx="889987" cy="523220"/>
          </a:xfrm>
          <a:prstGeom prst="rect">
            <a:avLst/>
          </a:prstGeom>
          <a:noFill/>
        </p:spPr>
        <p:txBody>
          <a:bodyPr wrap="none" rtlCol="0">
            <a:spAutoFit/>
          </a:bodyPr>
          <a:lstStyle/>
          <a:p>
            <a:r>
              <a:rPr lang="en-US" sz="1400" dirty="0">
                <a:latin typeface="Arial" pitchFamily="34" charset="0"/>
                <a:cs typeface="Arial" pitchFamily="34" charset="0"/>
              </a:rPr>
              <a:t>Done!</a:t>
            </a:r>
          </a:p>
          <a:p>
            <a:r>
              <a:rPr lang="en-US" sz="1400" dirty="0">
                <a:latin typeface="Arial" pitchFamily="34" charset="0"/>
                <a:cs typeface="Arial" pitchFamily="34" charset="0"/>
              </a:rPr>
              <a:t>(for now)</a:t>
            </a:r>
          </a:p>
        </p:txBody>
      </p:sp>
      <p:sp>
        <p:nvSpPr>
          <p:cNvPr id="9" name="Flowchart: Process 8"/>
          <p:cNvSpPr/>
          <p:nvPr/>
        </p:nvSpPr>
        <p:spPr>
          <a:xfrm>
            <a:off x="3655024" y="3782950"/>
            <a:ext cx="1256939" cy="612648"/>
          </a:xfrm>
          <a:prstGeom prst="flowChartProcess">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Get to Green</a:t>
            </a:r>
          </a:p>
        </p:txBody>
      </p:sp>
      <p:sp>
        <p:nvSpPr>
          <p:cNvPr id="10" name="Flowchart: Process 9"/>
          <p:cNvSpPr/>
          <p:nvPr/>
        </p:nvSpPr>
        <p:spPr>
          <a:xfrm>
            <a:off x="1669060" y="2455284"/>
            <a:ext cx="1209678" cy="612648"/>
          </a:xfrm>
          <a:prstGeom prst="flowChartProcess">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See poor code</a:t>
            </a:r>
          </a:p>
        </p:txBody>
      </p:sp>
      <p:pic>
        <p:nvPicPr>
          <p:cNvPr id="11268" name="Picture 4" descr="http://sr.photos3.fotosearch.com/bthumb/CSP/CSP382/k38266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582" y="1792173"/>
            <a:ext cx="768552" cy="578675"/>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Process 16"/>
          <p:cNvSpPr/>
          <p:nvPr/>
        </p:nvSpPr>
        <p:spPr>
          <a:xfrm>
            <a:off x="3663841" y="5197820"/>
            <a:ext cx="1256939" cy="612648"/>
          </a:xfrm>
          <a:prstGeom prst="flowChartProcess">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Finish adding feature</a:t>
            </a:r>
          </a:p>
        </p:txBody>
      </p:sp>
      <p:sp>
        <p:nvSpPr>
          <p:cNvPr id="18" name="Flowchart: Process 17"/>
          <p:cNvSpPr/>
          <p:nvPr/>
        </p:nvSpPr>
        <p:spPr>
          <a:xfrm>
            <a:off x="5472163" y="5207896"/>
            <a:ext cx="1256939" cy="612648"/>
          </a:xfrm>
          <a:prstGeom prst="flowChartProcess">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Clean problem</a:t>
            </a:r>
          </a:p>
        </p:txBody>
      </p:sp>
      <p:sp>
        <p:nvSpPr>
          <p:cNvPr id="23" name="Flowchart: Process 22"/>
          <p:cNvSpPr/>
          <p:nvPr/>
        </p:nvSpPr>
        <p:spPr>
          <a:xfrm>
            <a:off x="7460624" y="3798480"/>
            <a:ext cx="1256939" cy="612648"/>
          </a:xfrm>
          <a:prstGeom prst="flowChartProcess">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Finish adding feature</a:t>
            </a:r>
          </a:p>
        </p:txBody>
      </p:sp>
      <p:pic>
        <p:nvPicPr>
          <p:cNvPr id="25" name="Picture 20" descr="http://www.aludarsafety.co.za/wp-content/uploads/2013/02/hard-Hat-yellow-wl-Alp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694" y="3291643"/>
            <a:ext cx="528823" cy="43022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http://www.explorerhats.com/wp-content/uploads/SAW536_BROWN_3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8742" y="4686286"/>
            <a:ext cx="465682" cy="465682"/>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a:stCxn id="5" idx="3"/>
            <a:endCxn id="23" idx="1"/>
          </p:cNvCxnSpPr>
          <p:nvPr/>
        </p:nvCxnSpPr>
        <p:spPr>
          <a:xfrm>
            <a:off x="6740052" y="4089533"/>
            <a:ext cx="720572" cy="15271"/>
          </a:xfrm>
          <a:prstGeom prst="straightConnector1">
            <a:avLst/>
          </a:prstGeom>
          <a:ln w="15875">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9" idx="3"/>
            <a:endCxn id="5" idx="1"/>
          </p:cNvCxnSpPr>
          <p:nvPr/>
        </p:nvCxnSpPr>
        <p:spPr>
          <a:xfrm>
            <a:off x="4911963" y="4089274"/>
            <a:ext cx="571150" cy="259"/>
          </a:xfrm>
          <a:prstGeom prst="straightConnector1">
            <a:avLst/>
          </a:prstGeom>
          <a:ln w="15875">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3" idx="2"/>
            <a:endCxn id="6" idx="0"/>
          </p:cNvCxnSpPr>
          <p:nvPr/>
        </p:nvCxnSpPr>
        <p:spPr>
          <a:xfrm>
            <a:off x="8089094" y="4411128"/>
            <a:ext cx="13526" cy="945930"/>
          </a:xfrm>
          <a:prstGeom prst="straightConnector1">
            <a:avLst/>
          </a:prstGeom>
          <a:ln w="15875">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17" idx="3"/>
            <a:endCxn id="18" idx="1"/>
          </p:cNvCxnSpPr>
          <p:nvPr/>
        </p:nvCxnSpPr>
        <p:spPr>
          <a:xfrm>
            <a:off x="4920780" y="5504144"/>
            <a:ext cx="551383" cy="10076"/>
          </a:xfrm>
          <a:prstGeom prst="straightConnector1">
            <a:avLst/>
          </a:prstGeom>
          <a:ln w="15875">
            <a:tailEnd type="arrow"/>
          </a:ln>
        </p:spPr>
        <p:style>
          <a:lnRef idx="2">
            <a:schemeClr val="accent1"/>
          </a:lnRef>
          <a:fillRef idx="0">
            <a:schemeClr val="accent1"/>
          </a:fillRef>
          <a:effectRef idx="1">
            <a:schemeClr val="accent1"/>
          </a:effectRef>
          <a:fontRef idx="minor">
            <a:schemeClr val="tx1"/>
          </a:fontRef>
        </p:style>
      </p:cxnSp>
      <p:cxnSp>
        <p:nvCxnSpPr>
          <p:cNvPr id="62" name="Elbow Connector 61"/>
          <p:cNvCxnSpPr>
            <a:stCxn id="4" idx="2"/>
            <a:endCxn id="17" idx="1"/>
          </p:cNvCxnSpPr>
          <p:nvPr/>
        </p:nvCxnSpPr>
        <p:spPr>
          <a:xfrm rot="16200000" flipH="1">
            <a:off x="2444922" y="4285225"/>
            <a:ext cx="1062184" cy="1375653"/>
          </a:xfrm>
          <a:prstGeom prst="bentConnector2">
            <a:avLst/>
          </a:prstGeom>
          <a:ln w="15875">
            <a:headEnd w="med" len="lg"/>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4" idx="3"/>
            <a:endCxn id="9" idx="1"/>
          </p:cNvCxnSpPr>
          <p:nvPr/>
        </p:nvCxnSpPr>
        <p:spPr>
          <a:xfrm>
            <a:off x="2935888" y="4084010"/>
            <a:ext cx="719136" cy="5264"/>
          </a:xfrm>
          <a:prstGeom prst="straightConnector1">
            <a:avLst/>
          </a:prstGeom>
          <a:ln w="15875">
            <a:tailEnd type="arrow"/>
          </a:ln>
        </p:spPr>
        <p:style>
          <a:lnRef idx="2">
            <a:schemeClr val="accent1"/>
          </a:lnRef>
          <a:fillRef idx="0">
            <a:schemeClr val="accent1"/>
          </a:fillRef>
          <a:effectRef idx="1">
            <a:schemeClr val="accent1"/>
          </a:effectRef>
          <a:fontRef idx="minor">
            <a:schemeClr val="tx1"/>
          </a:fontRef>
        </p:style>
      </p:cxnSp>
      <p:pic>
        <p:nvPicPr>
          <p:cNvPr id="68" name="Picture 20" descr="http://www.aludarsafety.co.za/wp-content/uploads/2013/02/hard-Hat-yellow-wl-Alp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225" y="3281203"/>
            <a:ext cx="528823" cy="43022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6" descr="http://www.explorerhats.com/wp-content/uploads/SAW536_BROWN_3Q.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072" y="3291643"/>
            <a:ext cx="465682" cy="46568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0" descr="http://www.aludarsafety.co.za/wp-content/uploads/2013/02/hard-Hat-yellow-wl-Alp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456" y="4681866"/>
            <a:ext cx="528823" cy="430229"/>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p:cNvCxnSpPr>
            <a:stCxn id="18" idx="3"/>
            <a:endCxn id="6" idx="2"/>
          </p:cNvCxnSpPr>
          <p:nvPr/>
        </p:nvCxnSpPr>
        <p:spPr>
          <a:xfrm>
            <a:off x="6729102" y="5514220"/>
            <a:ext cx="1216355" cy="1"/>
          </a:xfrm>
          <a:prstGeom prst="straightConnector1">
            <a:avLst/>
          </a:prstGeom>
          <a:ln w="15875">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10" idx="2"/>
            <a:endCxn id="4" idx="0"/>
          </p:cNvCxnSpPr>
          <p:nvPr/>
        </p:nvCxnSpPr>
        <p:spPr>
          <a:xfrm>
            <a:off x="2273899" y="3067932"/>
            <a:ext cx="14289" cy="658127"/>
          </a:xfrm>
          <a:prstGeom prst="straightConnector1">
            <a:avLst/>
          </a:prstGeom>
          <a:ln w="15875">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2256858" y="4357608"/>
            <a:ext cx="314510" cy="307777"/>
          </a:xfrm>
          <a:prstGeom prst="rect">
            <a:avLst/>
          </a:prstGeom>
          <a:noFill/>
        </p:spPr>
        <p:txBody>
          <a:bodyPr wrap="none" rtlCol="0">
            <a:spAutoFit/>
          </a:bodyPr>
          <a:lstStyle/>
          <a:p>
            <a:r>
              <a:rPr lang="en-US" sz="1400" dirty="0">
                <a:latin typeface="Arial" pitchFamily="34" charset="0"/>
                <a:cs typeface="Arial" pitchFamily="34" charset="0"/>
              </a:rPr>
              <a:t>N</a:t>
            </a:r>
          </a:p>
        </p:txBody>
      </p:sp>
      <p:sp>
        <p:nvSpPr>
          <p:cNvPr id="78" name="TextBox 77"/>
          <p:cNvSpPr txBox="1"/>
          <p:nvPr/>
        </p:nvSpPr>
        <p:spPr>
          <a:xfrm>
            <a:off x="2948460" y="3726059"/>
            <a:ext cx="304892" cy="307777"/>
          </a:xfrm>
          <a:prstGeom prst="rect">
            <a:avLst/>
          </a:prstGeom>
          <a:noFill/>
        </p:spPr>
        <p:txBody>
          <a:bodyPr wrap="none" rtlCol="0">
            <a:spAutoFit/>
          </a:bodyPr>
          <a:lstStyle/>
          <a:p>
            <a:r>
              <a:rPr lang="en-US" sz="1400" dirty="0">
                <a:latin typeface="Arial" pitchFamily="34" charset="0"/>
                <a:cs typeface="Arial" pitchFamily="34" charset="0"/>
              </a:rPr>
              <a:t>Y</a:t>
            </a:r>
          </a:p>
        </p:txBody>
      </p:sp>
      <p:sp>
        <p:nvSpPr>
          <p:cNvPr id="11273" name="Rectangular Callout 11272"/>
          <p:cNvSpPr/>
          <p:nvPr/>
        </p:nvSpPr>
        <p:spPr>
          <a:xfrm>
            <a:off x="3110831" y="1667510"/>
            <a:ext cx="2372281" cy="889705"/>
          </a:xfrm>
          <a:prstGeom prst="wedgeRectCallout">
            <a:avLst>
              <a:gd name="adj1" fmla="val -60099"/>
              <a:gd name="adj2" fmla="val 190928"/>
            </a:avLst>
          </a:prstGeom>
          <a:solidFill>
            <a:schemeClr val="accent5">
              <a:lumMod val="20000"/>
              <a:lumOff val="8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Fixing code right away is good move if its simple fix or if fix will make it easier to add feature</a:t>
            </a:r>
          </a:p>
        </p:txBody>
      </p:sp>
      <p:sp>
        <p:nvSpPr>
          <p:cNvPr id="85" name="Rectangular Callout 84"/>
          <p:cNvSpPr/>
          <p:nvPr/>
        </p:nvSpPr>
        <p:spPr>
          <a:xfrm>
            <a:off x="4814501" y="2664587"/>
            <a:ext cx="1840772" cy="612648"/>
          </a:xfrm>
          <a:prstGeom prst="wedgeRectCallout">
            <a:avLst>
              <a:gd name="adj1" fmla="val -51543"/>
              <a:gd name="adj2" fmla="val 116915"/>
            </a:avLst>
          </a:prstGeom>
          <a:solidFill>
            <a:schemeClr val="accent5">
              <a:lumMod val="20000"/>
              <a:lumOff val="8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Requires stable code-base with tests</a:t>
            </a:r>
          </a:p>
        </p:txBody>
      </p:sp>
      <p:sp>
        <p:nvSpPr>
          <p:cNvPr id="86" name="Rectangular Callout 85"/>
          <p:cNvSpPr/>
          <p:nvPr/>
        </p:nvSpPr>
        <p:spPr>
          <a:xfrm>
            <a:off x="7007476" y="2327772"/>
            <a:ext cx="2003897" cy="824651"/>
          </a:xfrm>
          <a:prstGeom prst="wedgeRectCallout">
            <a:avLst>
              <a:gd name="adj1" fmla="val -81285"/>
              <a:gd name="adj2" fmla="val 114344"/>
            </a:avLst>
          </a:prstGeom>
          <a:solidFill>
            <a:schemeClr val="accent5">
              <a:lumMod val="20000"/>
              <a:lumOff val="8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If refactoring ends up being complex, stash and re-visit later.</a:t>
            </a:r>
          </a:p>
        </p:txBody>
      </p:sp>
      <p:sp>
        <p:nvSpPr>
          <p:cNvPr id="87" name="Rectangular Callout 86"/>
          <p:cNvSpPr/>
          <p:nvPr/>
        </p:nvSpPr>
        <p:spPr>
          <a:xfrm>
            <a:off x="369357" y="5728815"/>
            <a:ext cx="2707927" cy="713959"/>
          </a:xfrm>
          <a:prstGeom prst="wedgeRectCallout">
            <a:avLst>
              <a:gd name="adj1" fmla="val 68148"/>
              <a:gd name="adj2" fmla="val -46215"/>
            </a:avLst>
          </a:prstGeom>
          <a:solidFill>
            <a:schemeClr val="accent5">
              <a:lumMod val="20000"/>
              <a:lumOff val="8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tx1"/>
                </a:solidFill>
              </a:rPr>
              <a:t>If refactoring is too much, or too difficult to stash, make a note and defer until after feature </a:t>
            </a:r>
          </a:p>
        </p:txBody>
      </p:sp>
    </p:spTree>
    <p:extLst>
      <p:ext uri="{BB962C8B-B14F-4D97-AF65-F5344CB8AC3E}">
        <p14:creationId xmlns:p14="http://schemas.microsoft.com/office/powerpoint/2010/main" val="41932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anim calcmode="lin" valueType="num">
                                      <p:cBhvr additive="base">
                                        <p:cTn id="7" dur="500" fill="hold"/>
                                        <p:tgtEl>
                                          <p:spTgt spid="11273"/>
                                        </p:tgtEl>
                                        <p:attrNameLst>
                                          <p:attrName>ppt_x</p:attrName>
                                        </p:attrNameLst>
                                      </p:cBhvr>
                                      <p:tavLst>
                                        <p:tav tm="0">
                                          <p:val>
                                            <p:strVal val="#ppt_x"/>
                                          </p:val>
                                        </p:tav>
                                        <p:tav tm="100000">
                                          <p:val>
                                            <p:strVal val="#ppt_x"/>
                                          </p:val>
                                        </p:tav>
                                      </p:tavLst>
                                    </p:anim>
                                    <p:anim calcmode="lin" valueType="num">
                                      <p:cBhvr additive="base">
                                        <p:cTn id="8" dur="500" fill="hold"/>
                                        <p:tgtEl>
                                          <p:spTgt spid="1127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anim calcmode="lin" valueType="num">
                                      <p:cBhvr additive="base">
                                        <p:cTn id="13" dur="500" fill="hold"/>
                                        <p:tgtEl>
                                          <p:spTgt spid="85"/>
                                        </p:tgtEl>
                                        <p:attrNameLst>
                                          <p:attrName>ppt_x</p:attrName>
                                        </p:attrNameLst>
                                      </p:cBhvr>
                                      <p:tavLst>
                                        <p:tav tm="0">
                                          <p:val>
                                            <p:strVal val="#ppt_x"/>
                                          </p:val>
                                        </p:tav>
                                        <p:tav tm="100000">
                                          <p:val>
                                            <p:strVal val="#ppt_x"/>
                                          </p:val>
                                        </p:tav>
                                      </p:tavLst>
                                    </p:anim>
                                    <p:anim calcmode="lin" valueType="num">
                                      <p:cBhvr additive="base">
                                        <p:cTn id="14" dur="500" fill="hold"/>
                                        <p:tgtEl>
                                          <p:spTgt spid="8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1+#ppt_w/2"/>
                                          </p:val>
                                        </p:tav>
                                        <p:tav tm="100000">
                                          <p:val>
                                            <p:strVal val="#ppt_x"/>
                                          </p:val>
                                        </p:tav>
                                      </p:tavLst>
                                    </p:anim>
                                    <p:anim calcmode="lin" valueType="num">
                                      <p:cBhvr additive="base">
                                        <p:cTn id="20"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0-#ppt_w/2"/>
                                          </p:val>
                                        </p:tav>
                                        <p:tav tm="100000">
                                          <p:val>
                                            <p:strVal val="#ppt_x"/>
                                          </p:val>
                                        </p:tav>
                                      </p:tavLst>
                                    </p:anim>
                                    <p:anim calcmode="lin" valueType="num">
                                      <p:cBhvr additive="base">
                                        <p:cTn id="2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85" grpId="0" animBg="1"/>
      <p:bldP spid="86" grpId="0" animBg="1"/>
      <p:bldP spid="8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176270" y="1311007"/>
            <a:ext cx="8868578" cy="2581472"/>
          </a:xfrm>
          <a:prstGeom prst="rect">
            <a:avLst/>
          </a:prstGeom>
          <a:effectLst>
            <a:outerShdw blurRad="50800" dist="38100" dir="2700000" algn="tl" rotWithShape="0">
              <a:prstClr val="black">
                <a:alpha val="40000"/>
              </a:prstClr>
            </a:outerShdw>
          </a:effectLst>
        </p:spPr>
        <p:txBody>
          <a:bodyPr anchor="ctr"/>
          <a:lstStyle/>
          <a:p>
            <a:pPr algn="ctr"/>
            <a:r>
              <a:rPr lang="en-US" sz="4400" dirty="0">
                <a:latin typeface="Calibri" panose="020F0502020204030204" pitchFamily="34" charset="0"/>
                <a:cs typeface="Calibri" panose="020F0502020204030204" pitchFamily="34" charset="0"/>
              </a:rPr>
              <a:t>Part II:</a:t>
            </a:r>
          </a:p>
          <a:p>
            <a:pPr algn="ctr"/>
            <a:r>
              <a:rPr lang="en-US" sz="4400" dirty="0">
                <a:latin typeface="Calibri" panose="020F0502020204030204" pitchFamily="34" charset="0"/>
                <a:cs typeface="Calibri" panose="020F0502020204030204" pitchFamily="34" charset="0"/>
              </a:rPr>
              <a:t> Software Code Issues  </a:t>
            </a:r>
          </a:p>
        </p:txBody>
      </p:sp>
    </p:spTree>
    <p:extLst>
      <p:ext uri="{BB962C8B-B14F-4D97-AF65-F5344CB8AC3E}">
        <p14:creationId xmlns:p14="http://schemas.microsoft.com/office/powerpoint/2010/main" val="1688977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Preparatory</a:t>
            </a:r>
          </a:p>
        </p:txBody>
      </p:sp>
      <p:sp>
        <p:nvSpPr>
          <p:cNvPr id="3" name="Content Placeholder 2"/>
          <p:cNvSpPr>
            <a:spLocks noGrp="1"/>
          </p:cNvSpPr>
          <p:nvPr>
            <p:ph idx="1"/>
          </p:nvPr>
        </p:nvSpPr>
        <p:spPr>
          <a:xfrm>
            <a:off x="457200" y="1453897"/>
            <a:ext cx="8403336" cy="2100888"/>
          </a:xfrm>
        </p:spPr>
        <p:txBody>
          <a:bodyPr>
            <a:normAutofit/>
          </a:bodyPr>
          <a:lstStyle/>
          <a:p>
            <a:pPr marL="0" indent="0">
              <a:buNone/>
            </a:pPr>
            <a:r>
              <a:rPr lang="en-US" i="1" dirty="0">
                <a:solidFill>
                  <a:srgbClr val="7030A0"/>
                </a:solidFill>
              </a:rPr>
              <a:t>“Make the change easy, then make the easy change.”  </a:t>
            </a:r>
            <a:r>
              <a:rPr lang="en-US" dirty="0"/>
              <a:t>- Kent Beck</a:t>
            </a:r>
          </a:p>
          <a:p>
            <a:endParaRPr lang="en-US" dirty="0"/>
          </a:p>
          <a:p>
            <a:r>
              <a:rPr lang="en-US" dirty="0"/>
              <a:t>When starting work on new feature, you realize that existing code structure doesn’t fit well</a:t>
            </a:r>
          </a:p>
          <a:p>
            <a:r>
              <a:rPr lang="en-US" dirty="0"/>
              <a:t>By refactoring, you make new feature easier to implement.</a:t>
            </a:r>
          </a:p>
        </p:txBody>
      </p:sp>
      <p:sp>
        <p:nvSpPr>
          <p:cNvPr id="5" name="Flowchart: Decision 4"/>
          <p:cNvSpPr/>
          <p:nvPr/>
        </p:nvSpPr>
        <p:spPr>
          <a:xfrm>
            <a:off x="1888138" y="4268984"/>
            <a:ext cx="1295400" cy="715901"/>
          </a:xfrm>
          <a:prstGeom prst="flowChartDecision">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Good Fit?</a:t>
            </a:r>
          </a:p>
        </p:txBody>
      </p:sp>
      <p:sp>
        <p:nvSpPr>
          <p:cNvPr id="6" name="Flowchart: Process 5"/>
          <p:cNvSpPr/>
          <p:nvPr/>
        </p:nvSpPr>
        <p:spPr>
          <a:xfrm>
            <a:off x="5350474" y="4325875"/>
            <a:ext cx="1256939" cy="612648"/>
          </a:xfrm>
          <a:prstGeom prst="flowChartProcess">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Add new feature</a:t>
            </a:r>
          </a:p>
        </p:txBody>
      </p:sp>
      <p:pic>
        <p:nvPicPr>
          <p:cNvPr id="7" name="Picture 4" descr="http://sr.photos3.fotosearch.com/bthumb/CSP/CSP382/k38266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232" y="3640510"/>
            <a:ext cx="768552" cy="578675"/>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Process 7"/>
          <p:cNvSpPr/>
          <p:nvPr/>
        </p:nvSpPr>
        <p:spPr>
          <a:xfrm>
            <a:off x="3635266" y="5588345"/>
            <a:ext cx="1256939" cy="612648"/>
          </a:xfrm>
          <a:prstGeom prst="flowChartProcess">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Refactor to a good fit</a:t>
            </a:r>
          </a:p>
        </p:txBody>
      </p:sp>
      <p:pic>
        <p:nvPicPr>
          <p:cNvPr id="9" name="Picture 16" descr="http://www.explorerhats.com/wp-content/uploads/SAW536_BROWN_3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124" y="5122663"/>
            <a:ext cx="465682" cy="46568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Elbow Connector 9"/>
          <p:cNvCxnSpPr>
            <a:stCxn id="5" idx="2"/>
            <a:endCxn id="8" idx="1"/>
          </p:cNvCxnSpPr>
          <p:nvPr/>
        </p:nvCxnSpPr>
        <p:spPr>
          <a:xfrm rot="16200000" flipH="1">
            <a:off x="2630660" y="4890063"/>
            <a:ext cx="909784" cy="1099428"/>
          </a:xfrm>
          <a:prstGeom prst="bentConnector2">
            <a:avLst/>
          </a:prstGeom>
          <a:ln w="15875">
            <a:headEnd w="med" len="lg"/>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5" idx="3"/>
            <a:endCxn id="6" idx="1"/>
          </p:cNvCxnSpPr>
          <p:nvPr/>
        </p:nvCxnSpPr>
        <p:spPr>
          <a:xfrm>
            <a:off x="3183538" y="4626935"/>
            <a:ext cx="2166936" cy="5264"/>
          </a:xfrm>
          <a:prstGeom prst="straightConnector1">
            <a:avLst/>
          </a:prstGeom>
          <a:ln w="15875">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6" idx="2"/>
          </p:cNvCxnSpPr>
          <p:nvPr/>
        </p:nvCxnSpPr>
        <p:spPr>
          <a:xfrm flipV="1">
            <a:off x="4892205" y="4938523"/>
            <a:ext cx="1086739" cy="956146"/>
          </a:xfrm>
          <a:prstGeom prst="bentConnector2">
            <a:avLst/>
          </a:prstGeom>
          <a:ln w="15875">
            <a:headEnd w="med" len="lg"/>
            <a:tailEnd type="arrow"/>
          </a:ln>
        </p:spPr>
        <p:style>
          <a:lnRef idx="2">
            <a:schemeClr val="accent1"/>
          </a:lnRef>
          <a:fillRef idx="0">
            <a:schemeClr val="accent1"/>
          </a:fillRef>
          <a:effectRef idx="1">
            <a:schemeClr val="accent1"/>
          </a:effectRef>
          <a:fontRef idx="minor">
            <a:schemeClr val="tx1"/>
          </a:fontRef>
        </p:style>
      </p:cxnSp>
      <p:pic>
        <p:nvPicPr>
          <p:cNvPr id="15" name="Picture 20" descr="http://www.aludarsafety.co.za/wp-content/uploads/2013/02/hard-Hat-yellow-wl-Alph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531" y="3824128"/>
            <a:ext cx="528823" cy="4302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71183" y="4929108"/>
            <a:ext cx="314510" cy="307777"/>
          </a:xfrm>
          <a:prstGeom prst="rect">
            <a:avLst/>
          </a:prstGeom>
          <a:noFill/>
        </p:spPr>
        <p:txBody>
          <a:bodyPr wrap="none" rtlCol="0">
            <a:spAutoFit/>
          </a:bodyPr>
          <a:lstStyle/>
          <a:p>
            <a:r>
              <a:rPr lang="en-US" sz="1400" dirty="0">
                <a:latin typeface="Arial" pitchFamily="34" charset="0"/>
                <a:cs typeface="Arial" pitchFamily="34" charset="0"/>
              </a:rPr>
              <a:t>N</a:t>
            </a:r>
          </a:p>
        </p:txBody>
      </p:sp>
      <p:sp>
        <p:nvSpPr>
          <p:cNvPr id="17" name="TextBox 16"/>
          <p:cNvSpPr txBox="1"/>
          <p:nvPr/>
        </p:nvSpPr>
        <p:spPr>
          <a:xfrm>
            <a:off x="3186585" y="4316609"/>
            <a:ext cx="304892" cy="307777"/>
          </a:xfrm>
          <a:prstGeom prst="rect">
            <a:avLst/>
          </a:prstGeom>
          <a:noFill/>
        </p:spPr>
        <p:txBody>
          <a:bodyPr wrap="none" rtlCol="0">
            <a:spAutoFit/>
          </a:bodyPr>
          <a:lstStyle/>
          <a:p>
            <a:r>
              <a:rPr lang="en-US" sz="1400" dirty="0">
                <a:latin typeface="Arial" pitchFamily="34" charset="0"/>
                <a:cs typeface="Arial" pitchFamily="34" charset="0"/>
              </a:rPr>
              <a:t>Y</a:t>
            </a:r>
          </a:p>
        </p:txBody>
      </p:sp>
    </p:spTree>
    <p:extLst>
      <p:ext uri="{BB962C8B-B14F-4D97-AF65-F5344CB8AC3E}">
        <p14:creationId xmlns:p14="http://schemas.microsoft.com/office/powerpoint/2010/main" val="2085985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Planned </a:t>
            </a:r>
          </a:p>
        </p:txBody>
      </p:sp>
      <p:sp>
        <p:nvSpPr>
          <p:cNvPr id="3" name="Content Placeholder 2"/>
          <p:cNvSpPr>
            <a:spLocks noGrp="1"/>
          </p:cNvSpPr>
          <p:nvPr>
            <p:ph idx="1"/>
          </p:nvPr>
        </p:nvSpPr>
        <p:spPr>
          <a:xfrm>
            <a:off x="457200" y="1453897"/>
            <a:ext cx="8403336" cy="1603935"/>
          </a:xfrm>
        </p:spPr>
        <p:txBody>
          <a:bodyPr/>
          <a:lstStyle/>
          <a:p>
            <a:r>
              <a:rPr lang="en-US" dirty="0"/>
              <a:t>Fixing larger areas of problematic code.</a:t>
            </a:r>
          </a:p>
          <a:p>
            <a:r>
              <a:rPr lang="en-US" dirty="0"/>
              <a:t>Reschedule refactoring as part of planned work</a:t>
            </a:r>
          </a:p>
          <a:p>
            <a:pPr lvl="1"/>
            <a:r>
              <a:rPr lang="en-US" dirty="0"/>
              <a:t>Technical debt user stories</a:t>
            </a:r>
          </a:p>
          <a:p>
            <a:pPr lvl="1"/>
            <a:r>
              <a:rPr lang="en-US" dirty="0"/>
              <a:t>Planned refactoring</a:t>
            </a:r>
          </a:p>
        </p:txBody>
      </p:sp>
      <p:pic>
        <p:nvPicPr>
          <p:cNvPr id="4" name="Picture 3"/>
          <p:cNvPicPr>
            <a:picLocks noChangeAspect="1"/>
          </p:cNvPicPr>
          <p:nvPr/>
        </p:nvPicPr>
        <p:blipFill rotWithShape="1">
          <a:blip r:embed="rId2"/>
          <a:srcRect l="6434"/>
          <a:stretch/>
        </p:blipFill>
        <p:spPr>
          <a:xfrm>
            <a:off x="3982065" y="3261442"/>
            <a:ext cx="5046141" cy="2578354"/>
          </a:xfrm>
          <a:prstGeom prst="rect">
            <a:avLst/>
          </a:prstGeom>
        </p:spPr>
      </p:pic>
      <p:sp>
        <p:nvSpPr>
          <p:cNvPr id="5" name="Content Placeholder 2"/>
          <p:cNvSpPr txBox="1">
            <a:spLocks/>
          </p:cNvSpPr>
          <p:nvPr/>
        </p:nvSpPr>
        <p:spPr>
          <a:xfrm>
            <a:off x="444123" y="3210233"/>
            <a:ext cx="3400290" cy="3135924"/>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C00000"/>
                </a:solidFill>
              </a:rPr>
              <a:t>Smell</a:t>
            </a:r>
            <a:r>
              <a:rPr lang="en-US" dirty="0">
                <a:solidFill>
                  <a:srgbClr val="C00000"/>
                </a:solidFill>
              </a:rPr>
              <a:t> </a:t>
            </a:r>
            <a:r>
              <a:rPr lang="en-US" dirty="0"/>
              <a:t>- </a:t>
            </a:r>
            <a:r>
              <a:rPr lang="en-US" dirty="0">
                <a:solidFill>
                  <a:srgbClr val="C00000"/>
                </a:solidFill>
              </a:rPr>
              <a:t>a sign that team has not done enough refactoring using previous workflows</a:t>
            </a:r>
          </a:p>
          <a:p>
            <a:endParaRPr lang="en-US" dirty="0"/>
          </a:p>
          <a:p>
            <a:r>
              <a:rPr lang="en-US" dirty="0"/>
              <a:t>This is hard to sell to PO because it competes with customer features</a:t>
            </a:r>
          </a:p>
          <a:p>
            <a:endParaRPr lang="en-US" dirty="0"/>
          </a:p>
        </p:txBody>
      </p:sp>
    </p:spTree>
    <p:extLst>
      <p:ext uri="{BB962C8B-B14F-4D97-AF65-F5344CB8AC3E}">
        <p14:creationId xmlns:p14="http://schemas.microsoft.com/office/powerpoint/2010/main" val="2579590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Long-Term</a:t>
            </a:r>
          </a:p>
        </p:txBody>
      </p:sp>
      <p:sp>
        <p:nvSpPr>
          <p:cNvPr id="3" name="Content Placeholder 2"/>
          <p:cNvSpPr>
            <a:spLocks noGrp="1"/>
          </p:cNvSpPr>
          <p:nvPr>
            <p:ph idx="1"/>
          </p:nvPr>
        </p:nvSpPr>
        <p:spPr/>
        <p:txBody>
          <a:bodyPr/>
          <a:lstStyle/>
          <a:p>
            <a:r>
              <a:rPr lang="en-US" dirty="0"/>
              <a:t>Some efforts span sprints and even release trains.  Examples:</a:t>
            </a:r>
          </a:p>
          <a:p>
            <a:pPr lvl="1"/>
            <a:r>
              <a:rPr lang="en-US" dirty="0"/>
              <a:t>Integration platforms</a:t>
            </a:r>
          </a:p>
          <a:p>
            <a:pPr lvl="1"/>
            <a:r>
              <a:rPr lang="en-US" dirty="0"/>
              <a:t>Change DB persistence framework</a:t>
            </a:r>
          </a:p>
          <a:p>
            <a:pPr lvl="1"/>
            <a:r>
              <a:rPr lang="en-US" dirty="0"/>
              <a:t>Untangling Dependences</a:t>
            </a:r>
          </a:p>
          <a:p>
            <a:pPr lvl="1"/>
            <a:endParaRPr lang="en-US" dirty="0"/>
          </a:p>
          <a:p>
            <a:r>
              <a:rPr lang="en-US" dirty="0"/>
              <a:t>Carry out </a:t>
            </a:r>
            <a:r>
              <a:rPr lang="en-US" dirty="0" err="1"/>
              <a:t>refactorings</a:t>
            </a:r>
            <a:r>
              <a:rPr lang="en-US" dirty="0"/>
              <a:t> that move architecture towards end goal</a:t>
            </a:r>
          </a:p>
          <a:p>
            <a:endParaRPr lang="en-US" dirty="0"/>
          </a:p>
          <a:p>
            <a:r>
              <a:rPr lang="en-US" dirty="0"/>
              <a:t>See  </a:t>
            </a:r>
            <a:r>
              <a:rPr lang="en-US" i="1" dirty="0"/>
              <a:t>Branch By Abstraction</a:t>
            </a:r>
            <a:r>
              <a:rPr lang="en-US" dirty="0"/>
              <a:t>  technique (Fowler)</a:t>
            </a:r>
          </a:p>
          <a:p>
            <a:pPr lvl="1"/>
            <a:r>
              <a:rPr lang="en-US" dirty="0">
                <a:hlinkClick r:id="rId2"/>
              </a:rPr>
              <a:t>http://martinfowler.com/bliki/BranchByAbstraction.html</a:t>
            </a:r>
            <a:endParaRPr lang="en-US" dirty="0"/>
          </a:p>
          <a:p>
            <a:pPr lvl="1"/>
            <a:r>
              <a:rPr lang="en-US" dirty="0"/>
              <a:t>Abstraction layer that supports current and future implementation</a:t>
            </a:r>
          </a:p>
          <a:p>
            <a:endParaRPr lang="en-US" dirty="0"/>
          </a:p>
        </p:txBody>
      </p:sp>
    </p:spTree>
    <p:extLst>
      <p:ext uri="{BB962C8B-B14F-4D97-AF65-F5344CB8AC3E}">
        <p14:creationId xmlns:p14="http://schemas.microsoft.com/office/powerpoint/2010/main" val="998813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403336" cy="1033153"/>
          </a:xfrm>
        </p:spPr>
        <p:txBody>
          <a:bodyPr/>
          <a:lstStyle/>
          <a:p>
            <a:r>
              <a:rPr lang="en-US" dirty="0"/>
              <a:t>How to Refactor – You Need Good Tools  </a:t>
            </a:r>
          </a:p>
        </p:txBody>
      </p:sp>
      <p:sp>
        <p:nvSpPr>
          <p:cNvPr id="3" name="Content Placeholder 2"/>
          <p:cNvSpPr>
            <a:spLocks noGrp="1"/>
          </p:cNvSpPr>
          <p:nvPr>
            <p:ph idx="1"/>
          </p:nvPr>
        </p:nvSpPr>
        <p:spPr/>
        <p:txBody>
          <a:bodyPr>
            <a:normAutofit/>
          </a:bodyPr>
          <a:lstStyle/>
          <a:p>
            <a:r>
              <a:rPr lang="en-US" dirty="0"/>
              <a:t>Refactoring by hand is time consuming and prone to error</a:t>
            </a:r>
          </a:p>
          <a:p>
            <a:endParaRPr lang="en-US" dirty="0"/>
          </a:p>
          <a:p>
            <a:r>
              <a:rPr lang="en-US" b="1" dirty="0"/>
              <a:t>Visual Studio 2015 </a:t>
            </a:r>
            <a:r>
              <a:rPr lang="en-US" dirty="0"/>
              <a:t>(update 3) includes rich refactoring</a:t>
            </a:r>
          </a:p>
          <a:p>
            <a:r>
              <a:rPr lang="en-US" b="1" dirty="0" err="1"/>
              <a:t>Resharper</a:t>
            </a:r>
            <a:r>
              <a:rPr lang="en-US" dirty="0"/>
              <a:t> offers the most comprehensive refactoring capabilities</a:t>
            </a:r>
          </a:p>
          <a:p>
            <a:endParaRPr lang="en-US" dirty="0"/>
          </a:p>
          <a:p>
            <a:pPr marL="0" indent="0">
              <a:buNone/>
            </a:pPr>
            <a:r>
              <a:rPr lang="en-US" sz="1600" dirty="0"/>
              <a:t>                                 </a:t>
            </a:r>
            <a:r>
              <a:rPr lang="en-US" sz="1600" dirty="0">
                <a:hlinkClick r:id="rId2"/>
              </a:rPr>
              <a:t>https://www.jetbrains.com/resharper/features/</a:t>
            </a:r>
            <a:endParaRPr lang="en-US" sz="1600" dirty="0"/>
          </a:p>
          <a:p>
            <a:pPr marL="0" indent="0">
              <a:buNone/>
            </a:pPr>
            <a:r>
              <a:rPr lang="en-US" sz="1600" dirty="0"/>
              <a:t>                                 </a:t>
            </a:r>
            <a:r>
              <a:rPr lang="en-US" sz="1600" dirty="0">
                <a:hlinkClick r:id="rId3"/>
              </a:rPr>
              <a:t>https://www.jetbrains.com/resharper/features/code_refactoring.html</a:t>
            </a:r>
            <a:endParaRPr lang="en-US" sz="1600" dirty="0"/>
          </a:p>
          <a:p>
            <a:pPr marL="0" indent="0">
              <a:buNone/>
            </a:pPr>
            <a:endParaRPr lang="en-US" sz="1600" dirty="0"/>
          </a:p>
          <a:p>
            <a:pPr lvl="1"/>
            <a:r>
              <a:rPr lang="en-US" dirty="0"/>
              <a:t>Code quality analysis</a:t>
            </a:r>
          </a:p>
          <a:p>
            <a:pPr lvl="1"/>
            <a:r>
              <a:rPr lang="en-US" dirty="0"/>
              <a:t>Error detection and code smells - warnings, suggestions, hints</a:t>
            </a:r>
          </a:p>
          <a:p>
            <a:pPr lvl="1"/>
            <a:r>
              <a:rPr lang="en-US" dirty="0"/>
              <a:t>Quick-Fixes</a:t>
            </a:r>
          </a:p>
          <a:p>
            <a:pPr lvl="1"/>
            <a:r>
              <a:rPr lang="en-US" dirty="0"/>
              <a:t>Solution-Wide Analysis</a:t>
            </a:r>
          </a:p>
          <a:p>
            <a:pPr lvl="1"/>
            <a:r>
              <a:rPr lang="en-US" dirty="0"/>
              <a:t>Compliance to coding standards</a:t>
            </a:r>
          </a:p>
          <a:p>
            <a:pPr marL="0" indent="0">
              <a:buNone/>
            </a:pPr>
            <a:endParaRPr lang="en-US" dirty="0"/>
          </a:p>
        </p:txBody>
      </p:sp>
      <p:sp>
        <p:nvSpPr>
          <p:cNvPr id="5" name="AutoShape 4" descr="Image result for resharpe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Image result for reshar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744" y="2856014"/>
            <a:ext cx="914401"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534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JetBrains</a:t>
            </a:r>
            <a:r>
              <a:rPr lang="en-US" dirty="0"/>
              <a:t> </a:t>
            </a:r>
            <a:r>
              <a:rPr lang="en-US" dirty="0" err="1"/>
              <a:t>Resharper</a:t>
            </a:r>
            <a:r>
              <a:rPr lang="en-US" dirty="0"/>
              <a:t> </a:t>
            </a:r>
          </a:p>
        </p:txBody>
      </p:sp>
      <p:pic>
        <p:nvPicPr>
          <p:cNvPr id="7" name="Picture 6"/>
          <p:cNvPicPr>
            <a:picLocks noChangeAspect="1"/>
          </p:cNvPicPr>
          <p:nvPr/>
        </p:nvPicPr>
        <p:blipFill>
          <a:blip r:embed="rId2"/>
          <a:stretch>
            <a:fillRect/>
          </a:stretch>
        </p:blipFill>
        <p:spPr>
          <a:xfrm>
            <a:off x="323850" y="1107626"/>
            <a:ext cx="8485385" cy="4804075"/>
          </a:xfrm>
          <a:prstGeom prst="rect">
            <a:avLst/>
          </a:prstGeom>
        </p:spPr>
      </p:pic>
      <p:pic>
        <p:nvPicPr>
          <p:cNvPr id="5" name="Picture 6" descr="Image result for reshar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12" y="177255"/>
            <a:ext cx="622447" cy="622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224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403336" cy="1033153"/>
          </a:xfrm>
        </p:spPr>
        <p:txBody>
          <a:bodyPr/>
          <a:lstStyle/>
          <a:p>
            <a:r>
              <a:rPr lang="en-US" dirty="0"/>
              <a:t>          </a:t>
            </a:r>
            <a:r>
              <a:rPr lang="en-US" dirty="0" err="1"/>
              <a:t>Jetbrains</a:t>
            </a:r>
            <a:r>
              <a:rPr lang="en-US" dirty="0"/>
              <a:t> Rider</a:t>
            </a:r>
          </a:p>
        </p:txBody>
      </p:sp>
      <p:pic>
        <p:nvPicPr>
          <p:cNvPr id="4" name="Content Placeholder 3"/>
          <p:cNvPicPr>
            <a:picLocks noGrp="1" noChangeAspect="1"/>
          </p:cNvPicPr>
          <p:nvPr>
            <p:ph idx="1"/>
          </p:nvPr>
        </p:nvPicPr>
        <p:blipFill>
          <a:blip r:embed="rId2"/>
          <a:stretch>
            <a:fillRect/>
          </a:stretch>
        </p:blipFill>
        <p:spPr>
          <a:xfrm>
            <a:off x="676697" y="1701210"/>
            <a:ext cx="7470041" cy="5039362"/>
          </a:xfrm>
          <a:prstGeom prst="rect">
            <a:avLst/>
          </a:prstGeom>
        </p:spPr>
      </p:pic>
      <p:pic>
        <p:nvPicPr>
          <p:cNvPr id="5122" name="Picture 2" descr="Image result for jetbrains r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68" y="178106"/>
            <a:ext cx="676940" cy="67694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57199" y="1098742"/>
            <a:ext cx="8548577" cy="687528"/>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cross-platform .NET IDE based on IntelliJ platform and </a:t>
            </a:r>
            <a:r>
              <a:rPr lang="en-US" dirty="0" err="1"/>
              <a:t>ReSharper</a:t>
            </a:r>
            <a:r>
              <a:rPr lang="en-US" dirty="0"/>
              <a:t> </a:t>
            </a:r>
          </a:p>
        </p:txBody>
      </p:sp>
    </p:spTree>
    <p:extLst>
      <p:ext uri="{BB962C8B-B14F-4D97-AF65-F5344CB8AC3E}">
        <p14:creationId xmlns:p14="http://schemas.microsoft.com/office/powerpoint/2010/main" val="959331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176270" y="1311007"/>
            <a:ext cx="8868578" cy="2581472"/>
          </a:xfrm>
          <a:prstGeom prst="rect">
            <a:avLst/>
          </a:prstGeom>
          <a:effectLst>
            <a:outerShdw blurRad="50800" dist="38100" dir="2700000" algn="tl" rotWithShape="0">
              <a:prstClr val="black">
                <a:alpha val="40000"/>
              </a:prstClr>
            </a:outerShdw>
          </a:effectLst>
        </p:spPr>
        <p:txBody>
          <a:bodyPr anchor="ctr"/>
          <a:lstStyle/>
          <a:p>
            <a:pPr algn="ctr"/>
            <a:r>
              <a:rPr lang="en-US" sz="4400" dirty="0">
                <a:latin typeface="Calibri" panose="020F0502020204030204" pitchFamily="34" charset="0"/>
                <a:cs typeface="Calibri" panose="020F0502020204030204" pitchFamily="34" charset="0"/>
              </a:rPr>
              <a:t>Part VI:</a:t>
            </a:r>
          </a:p>
          <a:p>
            <a:pPr algn="ctr"/>
            <a:r>
              <a:rPr lang="en-US" sz="4400" dirty="0">
                <a:latin typeface="Calibri" panose="020F0502020204030204" pitchFamily="34" charset="0"/>
                <a:cs typeface="Calibri" panose="020F0502020204030204" pitchFamily="34" charset="0"/>
              </a:rPr>
              <a:t> Summary, Resources</a:t>
            </a:r>
          </a:p>
        </p:txBody>
      </p:sp>
    </p:spTree>
    <p:extLst>
      <p:ext uri="{BB962C8B-B14F-4D97-AF65-F5344CB8AC3E}">
        <p14:creationId xmlns:p14="http://schemas.microsoft.com/office/powerpoint/2010/main" val="2228123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Does Our Code Smell?</a:t>
            </a:r>
          </a:p>
        </p:txBody>
      </p:sp>
      <p:sp>
        <p:nvSpPr>
          <p:cNvPr id="3" name="Content Placeholder 2"/>
          <p:cNvSpPr>
            <a:spLocks noGrp="1"/>
          </p:cNvSpPr>
          <p:nvPr>
            <p:ph idx="1"/>
          </p:nvPr>
        </p:nvSpPr>
        <p:spPr>
          <a:xfrm>
            <a:off x="457200" y="1453897"/>
            <a:ext cx="4210051" cy="1803653"/>
          </a:xfrm>
        </p:spPr>
        <p:txBody>
          <a:bodyPr>
            <a:normAutofit/>
          </a:bodyPr>
          <a:lstStyle/>
          <a:p>
            <a:pPr fontAlgn="base"/>
            <a:r>
              <a:rPr lang="en-US" dirty="0"/>
              <a:t>First of all… </a:t>
            </a:r>
          </a:p>
          <a:p>
            <a:pPr fontAlgn="base"/>
            <a:endParaRPr lang="en-US" dirty="0"/>
          </a:p>
          <a:p>
            <a:pPr lvl="1" fontAlgn="base"/>
            <a:r>
              <a:rPr lang="en-US" dirty="0"/>
              <a:t>Its hard enough writing software that works! Be proud of this.</a:t>
            </a:r>
          </a:p>
          <a:p>
            <a:pPr lvl="1" fontAlgn="base"/>
            <a:endParaRPr lang="en-US" dirty="0"/>
          </a:p>
        </p:txBody>
      </p:sp>
      <p:pic>
        <p:nvPicPr>
          <p:cNvPr id="4" name="Picture 2" descr="http://kodequirks.files.wordpress.com/2010/06/crappy_code.jpg?w=593"/>
          <p:cNvPicPr>
            <a:picLocks noChangeAspect="1" noChangeArrowheads="1"/>
          </p:cNvPicPr>
          <p:nvPr/>
        </p:nvPicPr>
        <p:blipFill rotWithShape="1">
          <a:blip r:embed="rId2">
            <a:extLst>
              <a:ext uri="{28A0092B-C50C-407E-A947-70E740481C1C}">
                <a14:useLocalDpi xmlns:a14="http://schemas.microsoft.com/office/drawing/2010/main" val="0"/>
              </a:ext>
            </a:extLst>
          </a:blip>
          <a:srcRect l="8602" r="22013"/>
          <a:stretch/>
        </p:blipFill>
        <p:spPr bwMode="auto">
          <a:xfrm>
            <a:off x="4886325" y="1372182"/>
            <a:ext cx="4191000" cy="179272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457200" y="3225635"/>
            <a:ext cx="7981950" cy="3036942"/>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fontAlgn="base"/>
            <a:endParaRPr lang="en-US" dirty="0"/>
          </a:p>
          <a:p>
            <a:pPr lvl="1" fontAlgn="base"/>
            <a:r>
              <a:rPr lang="en-US" dirty="0"/>
              <a:t>Great code will start to erode over time with fixes and enhancements </a:t>
            </a:r>
          </a:p>
          <a:p>
            <a:pPr lvl="1" fontAlgn="base"/>
            <a:endParaRPr lang="en-US" dirty="0"/>
          </a:p>
          <a:p>
            <a:pPr lvl="1" fontAlgn="base"/>
            <a:r>
              <a:rPr lang="en-US" dirty="0"/>
              <a:t>Could the code be better?  Always!</a:t>
            </a:r>
          </a:p>
          <a:p>
            <a:pPr lvl="1" fontAlgn="base"/>
            <a:r>
              <a:rPr lang="en-US" dirty="0"/>
              <a:t>Don’t be embarrassed, </a:t>
            </a:r>
            <a:r>
              <a:rPr lang="en-US" b="1" dirty="0"/>
              <a:t>we all </a:t>
            </a:r>
            <a:r>
              <a:rPr lang="en-US" dirty="0"/>
              <a:t>write code that could be better</a:t>
            </a:r>
          </a:p>
          <a:p>
            <a:pPr lvl="2" fontAlgn="base"/>
            <a:endParaRPr lang="en-US" dirty="0"/>
          </a:p>
          <a:p>
            <a:pPr lvl="1" fontAlgn="base"/>
            <a:r>
              <a:rPr lang="en-US" b="1" dirty="0"/>
              <a:t>We all </a:t>
            </a:r>
            <a:r>
              <a:rPr lang="en-US" dirty="0"/>
              <a:t>cannot improve if unable to admit flaws that need improving </a:t>
            </a:r>
          </a:p>
        </p:txBody>
      </p:sp>
    </p:spTree>
    <p:extLst>
      <p:ext uri="{BB962C8B-B14F-4D97-AF65-F5344CB8AC3E}">
        <p14:creationId xmlns:p14="http://schemas.microsoft.com/office/powerpoint/2010/main" val="209764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wrote this code? (</a:t>
            </a:r>
            <a:r>
              <a:rPr lang="en-US" dirty="0" err="1"/>
              <a:t>con’t</a:t>
            </a:r>
            <a:r>
              <a:rPr lang="en-US" dirty="0"/>
              <a:t>)</a:t>
            </a:r>
          </a:p>
        </p:txBody>
      </p:sp>
      <p:sp>
        <p:nvSpPr>
          <p:cNvPr id="3" name="Content Placeholder 2"/>
          <p:cNvSpPr>
            <a:spLocks noGrp="1"/>
          </p:cNvSpPr>
          <p:nvPr>
            <p:ph idx="1"/>
          </p:nvPr>
        </p:nvSpPr>
        <p:spPr>
          <a:xfrm>
            <a:off x="457200" y="1453896"/>
            <a:ext cx="8515350" cy="4689729"/>
          </a:xfrm>
        </p:spPr>
        <p:txBody>
          <a:bodyPr>
            <a:normAutofit/>
          </a:bodyPr>
          <a:lstStyle/>
          <a:p>
            <a:pPr fontAlgn="base"/>
            <a:r>
              <a:rPr lang="en-US" dirty="0"/>
              <a:t>Second of all… </a:t>
            </a:r>
          </a:p>
          <a:p>
            <a:pPr lvl="1" fontAlgn="base"/>
            <a:r>
              <a:rPr lang="en-US" dirty="0"/>
              <a:t>Does it matter? </a:t>
            </a:r>
          </a:p>
          <a:p>
            <a:pPr lvl="1" fontAlgn="base"/>
            <a:r>
              <a:rPr lang="en-US" dirty="0"/>
              <a:t>Would knowing the answer actually help us fix the code any faster? </a:t>
            </a:r>
          </a:p>
          <a:p>
            <a:pPr lvl="1" fontAlgn="base"/>
            <a:endParaRPr lang="en-US" dirty="0"/>
          </a:p>
          <a:p>
            <a:pPr fontAlgn="base"/>
            <a:r>
              <a:rPr lang="en-US" dirty="0"/>
              <a:t>Lastly, the development team owns the code. All of the code</a:t>
            </a:r>
          </a:p>
          <a:p>
            <a:pPr lvl="1" fontAlgn="base"/>
            <a:r>
              <a:rPr lang="en-US" b="1" dirty="0"/>
              <a:t>“We did” </a:t>
            </a:r>
            <a:r>
              <a:rPr lang="en-US" dirty="0"/>
              <a:t>- as a team </a:t>
            </a:r>
            <a:r>
              <a:rPr lang="en-US" b="1" dirty="0"/>
              <a:t>we all </a:t>
            </a:r>
            <a:r>
              <a:rPr lang="en-US" dirty="0"/>
              <a:t>are responsible for the code under our watch.</a:t>
            </a:r>
          </a:p>
          <a:p>
            <a:pPr lvl="1" fontAlgn="base"/>
            <a:endParaRPr lang="en-US" dirty="0"/>
          </a:p>
          <a:p>
            <a:pPr marL="0" indent="0">
              <a:buNone/>
            </a:pPr>
            <a:r>
              <a:rPr lang="en-US" b="1" dirty="0">
                <a:solidFill>
                  <a:srgbClr val="FF0000"/>
                </a:solidFill>
              </a:rPr>
              <a:t>       </a:t>
            </a:r>
            <a:r>
              <a:rPr lang="en-US" sz="2400" b="1" dirty="0">
                <a:solidFill>
                  <a:srgbClr val="FF0000"/>
                </a:solidFill>
              </a:rPr>
              <a:t>Don’t waste time finger pointing. </a:t>
            </a:r>
          </a:p>
          <a:p>
            <a:pPr marL="0" indent="0">
              <a:buNone/>
            </a:pPr>
            <a:r>
              <a:rPr lang="en-US" sz="2400" b="1" dirty="0">
                <a:solidFill>
                  <a:srgbClr val="FF0000"/>
                </a:solidFill>
              </a:rPr>
              <a:t>      Just move on and fix it. </a:t>
            </a:r>
          </a:p>
          <a:p>
            <a:pPr marL="0" indent="0">
              <a:buNone/>
            </a:pPr>
            <a:r>
              <a:rPr lang="en-US" sz="2400" b="1" dirty="0">
                <a:solidFill>
                  <a:srgbClr val="FF0000"/>
                </a:solidFill>
              </a:rPr>
              <a:t>      We all did it – coding, no tests, no code review, …</a:t>
            </a:r>
            <a:endParaRPr lang="en-US" sz="2400" dirty="0">
              <a:solidFill>
                <a:srgbClr val="FF0000"/>
              </a:solidFill>
            </a:endParaRPr>
          </a:p>
        </p:txBody>
      </p:sp>
    </p:spTree>
    <p:extLst>
      <p:ext uri="{BB962C8B-B14F-4D97-AF65-F5344CB8AC3E}">
        <p14:creationId xmlns:p14="http://schemas.microsoft.com/office/powerpoint/2010/main" val="326968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When to Refactor?</a:t>
            </a:r>
          </a:p>
        </p:txBody>
      </p:sp>
      <p:sp>
        <p:nvSpPr>
          <p:cNvPr id="3" name="Content Placeholder 2"/>
          <p:cNvSpPr>
            <a:spLocks noGrp="1"/>
          </p:cNvSpPr>
          <p:nvPr>
            <p:ph idx="1"/>
          </p:nvPr>
        </p:nvSpPr>
        <p:spPr>
          <a:xfrm>
            <a:off x="457200" y="1453896"/>
            <a:ext cx="8403336" cy="4710930"/>
          </a:xfrm>
        </p:spPr>
        <p:txBody>
          <a:bodyPr>
            <a:normAutofit/>
          </a:bodyPr>
          <a:lstStyle/>
          <a:p>
            <a:r>
              <a:rPr lang="en-US" dirty="0"/>
              <a:t>When you add functionality</a:t>
            </a:r>
          </a:p>
          <a:p>
            <a:r>
              <a:rPr lang="en-US" dirty="0"/>
              <a:t>When you need to fix a bug</a:t>
            </a:r>
          </a:p>
          <a:p>
            <a:r>
              <a:rPr lang="en-US" dirty="0"/>
              <a:t>As you do code reviews</a:t>
            </a:r>
          </a:p>
          <a:p>
            <a:r>
              <a:rPr lang="en-US" dirty="0">
                <a:ea typeface="ＭＳ Ｐゴシック" panose="020B0600070205080204" pitchFamily="34" charset="-128"/>
              </a:rPr>
              <a:t>Follow Refactoring workflow patterns – </a:t>
            </a:r>
            <a:r>
              <a:rPr lang="en-US" b="1" dirty="0">
                <a:ea typeface="ＭＳ Ｐゴシック" panose="020B0600070205080204" pitchFamily="34" charset="-128"/>
              </a:rPr>
              <a:t>2 Hats  </a:t>
            </a:r>
          </a:p>
          <a:p>
            <a:endParaRPr lang="en-US" dirty="0"/>
          </a:p>
          <a:p>
            <a:r>
              <a:rPr lang="en-US" dirty="0">
                <a:ea typeface="ＭＳ Ｐゴシック" panose="020B0600070205080204" pitchFamily="34" charset="-128"/>
              </a:rPr>
              <a:t>Always think about code smells and </a:t>
            </a:r>
            <a:r>
              <a:rPr lang="en-US" dirty="0" err="1">
                <a:ea typeface="ＭＳ Ｐゴシック" panose="020B0600070205080204" pitchFamily="34" charset="-128"/>
              </a:rPr>
              <a:t>refactorings</a:t>
            </a:r>
            <a:endParaRPr lang="en-US" dirty="0">
              <a:ea typeface="ＭＳ Ｐゴシック" panose="020B0600070205080204" pitchFamily="34" charset="-128"/>
            </a:endParaRPr>
          </a:p>
          <a:p>
            <a:r>
              <a:rPr lang="en-US" dirty="0">
                <a:ea typeface="ＭＳ Ｐゴシック" panose="020B0600070205080204" pitchFamily="34" charset="-128"/>
              </a:rPr>
              <a:t>But only apply them when they make sense</a:t>
            </a:r>
          </a:p>
          <a:p>
            <a:r>
              <a:rPr lang="en-US" dirty="0">
                <a:ea typeface="ＭＳ Ｐゴシック" panose="020B0600070205080204" pitchFamily="34" charset="-128"/>
              </a:rPr>
              <a:t>Sometimes you need a long method… but think about it to make sure!</a:t>
            </a:r>
          </a:p>
          <a:p>
            <a:endParaRPr lang="en-US" dirty="0"/>
          </a:p>
          <a:p>
            <a:pPr>
              <a:buFont typeface="Wingdings" panose="05000000000000000000" pitchFamily="2" charset="2"/>
              <a:buChar char="v"/>
            </a:pPr>
            <a:r>
              <a:rPr lang="en-US" dirty="0"/>
              <a:t>When a feature is difficult to test, don’t just ask </a:t>
            </a:r>
            <a:r>
              <a:rPr lang="en-US" b="1" dirty="0"/>
              <a:t>how</a:t>
            </a:r>
            <a:r>
              <a:rPr lang="en-US" dirty="0"/>
              <a:t> to test it, but also ask </a:t>
            </a:r>
            <a:r>
              <a:rPr lang="en-US" b="1" dirty="0"/>
              <a:t>why</a:t>
            </a:r>
            <a:r>
              <a:rPr lang="en-US" dirty="0"/>
              <a:t> is it difficult to test</a:t>
            </a:r>
          </a:p>
          <a:p>
            <a:pPr lvl="1"/>
            <a:endParaRPr lang="en-US" dirty="0"/>
          </a:p>
        </p:txBody>
      </p:sp>
      <p:pic>
        <p:nvPicPr>
          <p:cNvPr id="4" name="Picture 16" descr="http://www.explorerhats.com/wp-content/uploads/SAW536_BROWN_3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931" y="2560525"/>
            <a:ext cx="444448" cy="4444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0" descr="http://www.aludarsafety.co.za/wp-content/uploads/2013/02/hard-Hat-yellow-wl-Alph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727" y="2560525"/>
            <a:ext cx="473499" cy="38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491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Starts Out As Clean Code  </a:t>
            </a:r>
          </a:p>
        </p:txBody>
      </p:sp>
      <p:sp>
        <p:nvSpPr>
          <p:cNvPr id="3" name="Content Placeholder 2"/>
          <p:cNvSpPr>
            <a:spLocks noGrp="1"/>
          </p:cNvSpPr>
          <p:nvPr>
            <p:ph idx="1"/>
          </p:nvPr>
        </p:nvSpPr>
        <p:spPr>
          <a:xfrm>
            <a:off x="457200" y="1453897"/>
            <a:ext cx="4438650" cy="1098804"/>
          </a:xfrm>
        </p:spPr>
        <p:txBody>
          <a:bodyPr>
            <a:normAutofit/>
          </a:bodyPr>
          <a:lstStyle/>
          <a:p>
            <a:r>
              <a:rPr lang="en-US"/>
              <a:t>Starts out with good clean code. Things move fast, expectations and perceptions are set.</a:t>
            </a:r>
          </a:p>
          <a:p>
            <a:endParaRPr lang="en-US"/>
          </a:p>
          <a:p>
            <a:endParaRPr lang="en-US" dirty="0"/>
          </a:p>
        </p:txBody>
      </p:sp>
      <p:pic>
        <p:nvPicPr>
          <p:cNvPr id="1026" name="Picture 2" descr="http://amac.us/wp-content/uploads/2014/02/domin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640" y="2128929"/>
            <a:ext cx="3799426" cy="301333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571095" y="2711199"/>
            <a:ext cx="4438650" cy="3613402"/>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Add new features.</a:t>
            </a:r>
          </a:p>
          <a:p>
            <a:r>
              <a:rPr lang="en-US" dirty="0"/>
              <a:t>Development team grows. </a:t>
            </a:r>
          </a:p>
          <a:p>
            <a:r>
              <a:rPr lang="en-US" dirty="0"/>
              <a:t>Developers leave. </a:t>
            </a:r>
          </a:p>
          <a:p>
            <a:r>
              <a:rPr lang="en-US" dirty="0"/>
              <a:t>New developers </a:t>
            </a:r>
            <a:r>
              <a:rPr lang="en-US"/>
              <a:t>come onboard.</a:t>
            </a:r>
            <a:endParaRPr lang="en-US" dirty="0"/>
          </a:p>
          <a:p>
            <a:r>
              <a:rPr lang="en-US" dirty="0"/>
              <a:t>More features, fixes, enhancements, etc. </a:t>
            </a:r>
          </a:p>
          <a:p>
            <a:r>
              <a:rPr lang="en-US" dirty="0"/>
              <a:t>Unit testing lags or grows stale.</a:t>
            </a:r>
          </a:p>
          <a:p>
            <a:r>
              <a:rPr lang="en-US" dirty="0"/>
              <a:t>Complexity grows. Code Bloats.</a:t>
            </a:r>
          </a:p>
          <a:p>
            <a:r>
              <a:rPr lang="en-US" dirty="0"/>
              <a:t>Technical debt accumulates. </a:t>
            </a:r>
          </a:p>
        </p:txBody>
      </p:sp>
    </p:spTree>
    <p:extLst>
      <p:ext uri="{BB962C8B-B14F-4D97-AF65-F5344CB8AC3E}">
        <p14:creationId xmlns:p14="http://schemas.microsoft.com/office/powerpoint/2010/main" val="44355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1000"/>
                                        <p:tgtEl>
                                          <p:spTgt spid="5">
                                            <p:txEl>
                                              <p:pRg st="7" end="7"/>
                                            </p:txEl>
                                          </p:spTgt>
                                        </p:tgtEl>
                                      </p:cBhvr>
                                    </p:animEffect>
                                    <p:anim calcmode="lin" valueType="num">
                                      <p:cBhvr>
                                        <p:cTn id="5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When Not to Refactor</a:t>
            </a:r>
          </a:p>
        </p:txBody>
      </p:sp>
      <p:sp>
        <p:nvSpPr>
          <p:cNvPr id="3" name="Content Placeholder 2"/>
          <p:cNvSpPr>
            <a:spLocks noGrp="1"/>
          </p:cNvSpPr>
          <p:nvPr>
            <p:ph idx="1"/>
          </p:nvPr>
        </p:nvSpPr>
        <p:spPr/>
        <p:txBody>
          <a:bodyPr>
            <a:normAutofit/>
          </a:bodyPr>
          <a:lstStyle/>
          <a:p>
            <a:r>
              <a:rPr lang="en-US" dirty="0"/>
              <a:t>Test aren’t passing - dangerous</a:t>
            </a:r>
          </a:p>
          <a:p>
            <a:r>
              <a:rPr lang="en-US" dirty="0"/>
              <a:t>Code should be rewritten</a:t>
            </a:r>
          </a:p>
          <a:p>
            <a:r>
              <a:rPr lang="en-US" dirty="0"/>
              <a:t>Impending deadlines</a:t>
            </a:r>
          </a:p>
          <a:p>
            <a:pPr lvl="1"/>
            <a:r>
              <a:rPr lang="en-US" dirty="0"/>
              <a:t>unfinished refactoring as technical debt</a:t>
            </a:r>
          </a:p>
          <a:p>
            <a:pPr lvl="1"/>
            <a:endParaRPr lang="en-US" dirty="0"/>
          </a:p>
          <a:p>
            <a:r>
              <a:rPr lang="en-US" dirty="0"/>
              <a:t>Taken too far, can lead to incessant tinkering, trying to make it perfect</a:t>
            </a:r>
          </a:p>
          <a:p>
            <a:r>
              <a:rPr lang="en-US" dirty="0"/>
              <a:t>Databases can be difficult to refactor</a:t>
            </a:r>
          </a:p>
          <a:p>
            <a:r>
              <a:rPr lang="en-US" dirty="0"/>
              <a:t>Refactoring published interfaces can cause problems for code that uses those interfaces</a:t>
            </a:r>
          </a:p>
          <a:p>
            <a:pPr lvl="1" fontAlgn="base"/>
            <a:r>
              <a:rPr lang="en-US" dirty="0"/>
              <a:t>Don't refactor unless you think you will recoup your investment later by quicker work</a:t>
            </a:r>
          </a:p>
          <a:p>
            <a:pPr lvl="1" fontAlgn="base"/>
            <a:endParaRPr lang="en-US" dirty="0"/>
          </a:p>
          <a:p>
            <a:pPr fontAlgn="base"/>
            <a:r>
              <a:rPr lang="en-US" dirty="0"/>
              <a:t>Balance refactoring with feature delivery</a:t>
            </a:r>
          </a:p>
          <a:p>
            <a:endParaRPr lang="en-US" dirty="0"/>
          </a:p>
          <a:p>
            <a:pPr lvl="1"/>
            <a:endParaRPr lang="en-US" dirty="0"/>
          </a:p>
        </p:txBody>
      </p:sp>
    </p:spTree>
    <p:extLst>
      <p:ext uri="{BB962C8B-B14F-4D97-AF65-F5344CB8AC3E}">
        <p14:creationId xmlns:p14="http://schemas.microsoft.com/office/powerpoint/2010/main" val="2006256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Being a Professional</a:t>
            </a:r>
          </a:p>
        </p:txBody>
      </p:sp>
      <p:sp>
        <p:nvSpPr>
          <p:cNvPr id="3" name="Content Placeholder 2"/>
          <p:cNvSpPr>
            <a:spLocks noGrp="1"/>
          </p:cNvSpPr>
          <p:nvPr>
            <p:ph idx="1"/>
          </p:nvPr>
        </p:nvSpPr>
        <p:spPr/>
        <p:txBody>
          <a:bodyPr/>
          <a:lstStyle/>
          <a:p>
            <a:r>
              <a:rPr lang="en-US" dirty="0"/>
              <a:t>Learning</a:t>
            </a:r>
          </a:p>
          <a:p>
            <a:r>
              <a:rPr lang="en-US" dirty="0"/>
              <a:t>Repetition</a:t>
            </a:r>
          </a:p>
          <a:p>
            <a:r>
              <a:rPr lang="en-US" dirty="0"/>
              <a:t>Coding Standards and Style</a:t>
            </a:r>
          </a:p>
          <a:p>
            <a:r>
              <a:rPr lang="en-US" dirty="0"/>
              <a:t>Best Practices</a:t>
            </a:r>
          </a:p>
          <a:p>
            <a:r>
              <a:rPr lang="en-US" dirty="0"/>
              <a:t>Testing </a:t>
            </a:r>
          </a:p>
          <a:p>
            <a:r>
              <a:rPr lang="en-US" dirty="0"/>
              <a:t>Learning to say “NO” and Defend the Code</a:t>
            </a:r>
          </a:p>
          <a:p>
            <a:pPr lvl="1"/>
            <a:r>
              <a:rPr lang="en-US" dirty="0"/>
              <a:t>“This task will take me longer than expected because I have to refactor”</a:t>
            </a:r>
          </a:p>
          <a:p>
            <a:endParaRPr lang="en-US" dirty="0"/>
          </a:p>
          <a:p>
            <a:r>
              <a:rPr lang="en-US" sz="2400" b="1" dirty="0"/>
              <a:t>Read, Read, Read</a:t>
            </a:r>
          </a:p>
        </p:txBody>
      </p:sp>
    </p:spTree>
    <p:extLst>
      <p:ext uri="{BB962C8B-B14F-4D97-AF65-F5344CB8AC3E}">
        <p14:creationId xmlns:p14="http://schemas.microsoft.com/office/powerpoint/2010/main" val="292694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Resources</a:t>
            </a:r>
          </a:p>
        </p:txBody>
      </p:sp>
      <p:sp>
        <p:nvSpPr>
          <p:cNvPr id="3" name="Content Placeholder 2"/>
          <p:cNvSpPr>
            <a:spLocks noGrp="1"/>
          </p:cNvSpPr>
          <p:nvPr>
            <p:ph idx="1"/>
          </p:nvPr>
        </p:nvSpPr>
        <p:spPr>
          <a:xfrm>
            <a:off x="298174" y="1446740"/>
            <a:ext cx="8726556" cy="4525963"/>
          </a:xfrm>
        </p:spPr>
        <p:txBody>
          <a:bodyPr>
            <a:normAutofit fontScale="92500" lnSpcReduction="20000"/>
          </a:bodyPr>
          <a:lstStyle/>
          <a:p>
            <a:r>
              <a:rPr lang="en-US" dirty="0"/>
              <a:t>Start here</a:t>
            </a:r>
          </a:p>
          <a:p>
            <a:pPr lvl="1"/>
            <a:r>
              <a:rPr lang="en-US" dirty="0">
                <a:hlinkClick r:id="rId2"/>
              </a:rPr>
              <a:t>www.sourcemaking.com</a:t>
            </a:r>
            <a:endParaRPr lang="en-US" dirty="0"/>
          </a:p>
          <a:p>
            <a:pPr lvl="1"/>
            <a:r>
              <a:rPr lang="en-US" dirty="0">
                <a:hlinkClick r:id="rId3"/>
              </a:rPr>
              <a:t>www.refactoring.guru</a:t>
            </a:r>
            <a:endParaRPr lang="en-US" dirty="0"/>
          </a:p>
          <a:p>
            <a:pPr lvl="1"/>
            <a:r>
              <a:rPr lang="en-US" dirty="0">
                <a:hlinkClick r:id="rId4"/>
              </a:rPr>
              <a:t>refactoring.com</a:t>
            </a:r>
            <a:endParaRPr lang="en-US" dirty="0"/>
          </a:p>
          <a:p>
            <a:pPr lvl="1"/>
            <a:endParaRPr lang="en-US" dirty="0"/>
          </a:p>
          <a:p>
            <a:r>
              <a:rPr lang="en-US" dirty="0"/>
              <a:t>Agile, eBooks, Coding Guidelines, </a:t>
            </a:r>
            <a:r>
              <a:rPr lang="en-US" dirty="0" err="1"/>
              <a:t>etc</a:t>
            </a:r>
            <a:endParaRPr lang="en-US" dirty="0"/>
          </a:p>
          <a:p>
            <a:pPr lvl="1"/>
            <a:r>
              <a:rPr lang="en-US" dirty="0"/>
              <a:t>Many to choose from, just google.</a:t>
            </a:r>
          </a:p>
          <a:p>
            <a:pPr marL="0" indent="0">
              <a:buNone/>
            </a:pPr>
            <a:endParaRPr lang="en-US" dirty="0"/>
          </a:p>
          <a:p>
            <a:r>
              <a:rPr lang="en-US" dirty="0" err="1"/>
              <a:t>PluralSight</a:t>
            </a:r>
            <a:endParaRPr lang="en-US" dirty="0"/>
          </a:p>
          <a:p>
            <a:pPr lvl="1"/>
            <a:r>
              <a:rPr lang="en-US" dirty="0">
                <a:hlinkClick r:id="rId5"/>
              </a:rPr>
              <a:t>http://www.pluralsight.com/courses/refactoring-fundamentals</a:t>
            </a:r>
            <a:endParaRPr lang="en-US" dirty="0"/>
          </a:p>
          <a:p>
            <a:pPr lvl="1"/>
            <a:r>
              <a:rPr lang="en-US" dirty="0">
                <a:hlinkClick r:id="rId6"/>
              </a:rPr>
              <a:t>http://www.pluralsight.com/courses/understanding-eliminating-technical-debt</a:t>
            </a:r>
            <a:endParaRPr lang="en-US" dirty="0"/>
          </a:p>
          <a:p>
            <a:pPr lvl="1"/>
            <a:r>
              <a:rPr lang="en-US" dirty="0">
                <a:hlinkClick r:id="rId7"/>
              </a:rPr>
              <a:t>http://www.pluralsight.com/courses/writing-clean-code-humans</a:t>
            </a:r>
            <a:endParaRPr lang="en-US" dirty="0"/>
          </a:p>
          <a:p>
            <a:pPr marL="457200" lvl="1" indent="0">
              <a:buNone/>
            </a:pPr>
            <a:endParaRPr lang="en-US" dirty="0"/>
          </a:p>
          <a:p>
            <a:r>
              <a:rPr lang="en-US" dirty="0"/>
              <a:t>Code Smell Cheat sheet: </a:t>
            </a:r>
          </a:p>
          <a:p>
            <a:pPr lvl="1"/>
            <a:r>
              <a:rPr lang="en-US" sz="1700" dirty="0">
                <a:hlinkClick r:id="rId8"/>
              </a:rPr>
              <a:t>http://www.industriallogic.com/wp-content/uploads/2005/09/smellstorefactorings.pdf</a:t>
            </a:r>
            <a:endParaRPr lang="en-US" sz="1700" dirty="0"/>
          </a:p>
          <a:p>
            <a:pPr lvl="1"/>
            <a:endParaRPr lang="en-US" dirty="0"/>
          </a:p>
          <a:p>
            <a:pPr lvl="1"/>
            <a:endParaRPr lang="en-US" dirty="0"/>
          </a:p>
          <a:p>
            <a:pPr lvl="1"/>
            <a:endParaRPr lang="en-US" dirty="0"/>
          </a:p>
          <a:p>
            <a:endParaRPr lang="en-US" dirty="0"/>
          </a:p>
          <a:p>
            <a:pPr lvl="2"/>
            <a:endParaRPr lang="en-US" dirty="0"/>
          </a:p>
        </p:txBody>
      </p:sp>
    </p:spTree>
    <p:extLst>
      <p:ext uri="{BB962C8B-B14F-4D97-AF65-F5344CB8AC3E}">
        <p14:creationId xmlns:p14="http://schemas.microsoft.com/office/powerpoint/2010/main" val="42598636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sourcemaking.com</a:t>
            </a:r>
          </a:p>
        </p:txBody>
      </p:sp>
      <p:pic>
        <p:nvPicPr>
          <p:cNvPr id="6" name="Picture 5"/>
          <p:cNvPicPr>
            <a:picLocks noChangeAspect="1"/>
          </p:cNvPicPr>
          <p:nvPr/>
        </p:nvPicPr>
        <p:blipFill>
          <a:blip r:embed="rId2"/>
          <a:stretch>
            <a:fillRect/>
          </a:stretch>
        </p:blipFill>
        <p:spPr>
          <a:xfrm>
            <a:off x="891192" y="1033153"/>
            <a:ext cx="6764250" cy="5369613"/>
          </a:xfrm>
          <a:prstGeom prst="rect">
            <a:avLst/>
          </a:prstGeom>
        </p:spPr>
      </p:pic>
    </p:spTree>
    <p:extLst>
      <p:ext uri="{BB962C8B-B14F-4D97-AF65-F5344CB8AC3E}">
        <p14:creationId xmlns:p14="http://schemas.microsoft.com/office/powerpoint/2010/main" val="4265818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refactoring.guru</a:t>
            </a:r>
            <a:endParaRPr lang="en-US" dirty="0"/>
          </a:p>
        </p:txBody>
      </p:sp>
      <p:pic>
        <p:nvPicPr>
          <p:cNvPr id="4" name="Content Placeholder 3"/>
          <p:cNvPicPr>
            <a:picLocks noGrp="1" noChangeAspect="1"/>
          </p:cNvPicPr>
          <p:nvPr>
            <p:ph idx="1"/>
          </p:nvPr>
        </p:nvPicPr>
        <p:blipFill>
          <a:blip r:embed="rId2"/>
          <a:stretch>
            <a:fillRect/>
          </a:stretch>
        </p:blipFill>
        <p:spPr>
          <a:xfrm>
            <a:off x="367549" y="1454150"/>
            <a:ext cx="4239466" cy="4559024"/>
          </a:xfrm>
          <a:prstGeom prst="rect">
            <a:avLst/>
          </a:prstGeom>
        </p:spPr>
      </p:pic>
      <p:pic>
        <p:nvPicPr>
          <p:cNvPr id="6" name="Picture 5"/>
          <p:cNvPicPr>
            <a:picLocks noChangeAspect="1"/>
          </p:cNvPicPr>
          <p:nvPr/>
        </p:nvPicPr>
        <p:blipFill>
          <a:blip r:embed="rId3"/>
          <a:stretch>
            <a:fillRect/>
          </a:stretch>
        </p:blipFill>
        <p:spPr>
          <a:xfrm>
            <a:off x="4733817" y="1454150"/>
            <a:ext cx="4221339" cy="4539531"/>
          </a:xfrm>
          <a:prstGeom prst="rect">
            <a:avLst/>
          </a:prstGeom>
        </p:spPr>
      </p:pic>
    </p:spTree>
    <p:extLst>
      <p:ext uri="{BB962C8B-B14F-4D97-AF65-F5344CB8AC3E}">
        <p14:creationId xmlns:p14="http://schemas.microsoft.com/office/powerpoint/2010/main" val="2443501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All About Culture</a:t>
            </a:r>
          </a:p>
        </p:txBody>
      </p:sp>
      <p:sp>
        <p:nvSpPr>
          <p:cNvPr id="3" name="Content Placeholder 2"/>
          <p:cNvSpPr>
            <a:spLocks noGrp="1"/>
          </p:cNvSpPr>
          <p:nvPr>
            <p:ph idx="1"/>
          </p:nvPr>
        </p:nvSpPr>
        <p:spPr>
          <a:xfrm>
            <a:off x="457200" y="1033154"/>
            <a:ext cx="8403336" cy="5357014"/>
          </a:xfrm>
        </p:spPr>
        <p:txBody>
          <a:bodyPr>
            <a:normAutofit fontScale="92500" lnSpcReduction="10000"/>
          </a:bodyPr>
          <a:lstStyle/>
          <a:p>
            <a:r>
              <a:rPr lang="en-US" dirty="0"/>
              <a:t>Make it  a part of   </a:t>
            </a:r>
            <a:r>
              <a:rPr lang="en-US" sz="2400" b="1" u="sng" dirty="0"/>
              <a:t>Team</a:t>
            </a:r>
            <a:r>
              <a:rPr lang="en-US" u="sng" dirty="0"/>
              <a:t> </a:t>
            </a:r>
            <a:r>
              <a:rPr lang="en-US" sz="2400" b="1" u="sng" dirty="0"/>
              <a:t>Culture</a:t>
            </a:r>
          </a:p>
          <a:p>
            <a:endParaRPr lang="en-US" dirty="0"/>
          </a:p>
          <a:p>
            <a:r>
              <a:rPr lang="en-US" dirty="0"/>
              <a:t>Unit test </a:t>
            </a:r>
          </a:p>
          <a:p>
            <a:pPr lvl="1"/>
            <a:r>
              <a:rPr lang="en-US" dirty="0"/>
              <a:t>coverage (80% should be minimum goal)</a:t>
            </a:r>
          </a:p>
          <a:p>
            <a:pPr lvl="1"/>
            <a:r>
              <a:rPr lang="en-US" dirty="0"/>
              <a:t>BDD-style</a:t>
            </a:r>
          </a:p>
          <a:p>
            <a:r>
              <a:rPr lang="en-US" dirty="0"/>
              <a:t>Coding standards – style, naming, structure, </a:t>
            </a:r>
          </a:p>
          <a:p>
            <a:pPr lvl="1"/>
            <a:r>
              <a:rPr lang="en-US" dirty="0"/>
              <a:t>IDE or tools to enforce coding standards</a:t>
            </a:r>
          </a:p>
          <a:p>
            <a:r>
              <a:rPr lang="en-US" dirty="0"/>
              <a:t>Pull Requests - Code reviews </a:t>
            </a:r>
          </a:p>
          <a:p>
            <a:r>
              <a:rPr lang="en-US" dirty="0"/>
              <a:t>TDD, Pair Programming</a:t>
            </a:r>
          </a:p>
          <a:p>
            <a:endParaRPr lang="en-US" dirty="0"/>
          </a:p>
          <a:p>
            <a:r>
              <a:rPr lang="en-US" dirty="0"/>
              <a:t>Chip away at code base. Come up with strategies for identifying and fixing these code smells:</a:t>
            </a:r>
            <a:endParaRPr lang="en-US" b="1" u="sng" dirty="0"/>
          </a:p>
          <a:p>
            <a:r>
              <a:rPr lang="en-US" dirty="0"/>
              <a:t>Tech Debt User Story: “Smell of the Sprint” </a:t>
            </a:r>
          </a:p>
          <a:p>
            <a:pPr lvl="1"/>
            <a:r>
              <a:rPr lang="en-US" dirty="0"/>
              <a:t>Technical debt is marked with TODO w/ reference to associated tech debt user story in product backlog</a:t>
            </a:r>
          </a:p>
          <a:p>
            <a:pPr lvl="1"/>
            <a:r>
              <a:rPr lang="en-US" dirty="0"/>
              <a:t>Developers choose “code smell of the sprint" user story </a:t>
            </a:r>
          </a:p>
          <a:p>
            <a:endParaRPr lang="en-US" dirty="0"/>
          </a:p>
        </p:txBody>
      </p:sp>
    </p:spTree>
    <p:extLst>
      <p:ext uri="{BB962C8B-B14F-4D97-AF65-F5344CB8AC3E}">
        <p14:creationId xmlns:p14="http://schemas.microsoft.com/office/powerpoint/2010/main" val="971704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3074" name="Picture 2" descr="http://www.jobinterviewtools.com/blog/wp-content/uploads/2010/01/dreamstimemedium_19473030-300x30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8019" y="1841813"/>
            <a:ext cx="3628231" cy="362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250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Mess Look Like?</a:t>
            </a:r>
          </a:p>
        </p:txBody>
      </p:sp>
      <p:sp>
        <p:nvSpPr>
          <p:cNvPr id="3" name="Content Placeholder 2"/>
          <p:cNvSpPr>
            <a:spLocks noGrp="1"/>
          </p:cNvSpPr>
          <p:nvPr>
            <p:ph idx="1"/>
          </p:nvPr>
        </p:nvSpPr>
        <p:spPr>
          <a:xfrm>
            <a:off x="457200" y="3333750"/>
            <a:ext cx="4533900" cy="2646109"/>
          </a:xfrm>
        </p:spPr>
        <p:txBody>
          <a:bodyPr/>
          <a:lstStyle/>
          <a:p>
            <a:r>
              <a:rPr lang="en-US" dirty="0">
                <a:hlinkClick r:id="rId2"/>
              </a:rPr>
              <a:t>Extreme Technical Debt</a:t>
            </a:r>
            <a:endParaRPr lang="en-US" dirty="0"/>
          </a:p>
          <a:p>
            <a:endParaRPr lang="en-US" dirty="0"/>
          </a:p>
        </p:txBody>
      </p:sp>
      <p:pic>
        <p:nvPicPr>
          <p:cNvPr id="4" name="Picture 2" descr="http://i0.kym-cdn.com/photos/images/facebook/000/182/857/image.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891" y="1456768"/>
            <a:ext cx="3298422" cy="49531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20432" y="4656804"/>
            <a:ext cx="2928268" cy="1569660"/>
          </a:xfrm>
          <a:prstGeom prst="rect">
            <a:avLst/>
          </a:prstGeom>
          <a:noFill/>
        </p:spPr>
        <p:txBody>
          <a:bodyPr wrap="square" rtlCol="0">
            <a:spAutoFit/>
          </a:bodyPr>
          <a:lstStyle/>
          <a:p>
            <a:pPr algn="ctr"/>
            <a:r>
              <a:rPr lang="en-US" sz="3200" dirty="0">
                <a:ln>
                  <a:solidFill>
                    <a:schemeClr val="tx1"/>
                  </a:solidFill>
                </a:ln>
                <a:solidFill>
                  <a:schemeClr val="bg1"/>
                </a:solidFill>
                <a:latin typeface="Impact" panose="020B0806030902050204" pitchFamily="34" charset="0"/>
                <a:cs typeface="Arial" pitchFamily="34" charset="0"/>
              </a:rPr>
              <a:t>YOU’RE ABOUT TO SEE SOME TECHNICAL DEBT</a:t>
            </a:r>
            <a:endParaRPr lang="en-US" sz="3200" dirty="0">
              <a:ln w="12700">
                <a:solidFill>
                  <a:schemeClr val="tx1"/>
                </a:solidFill>
              </a:ln>
              <a:solidFill>
                <a:schemeClr val="bg1"/>
              </a:solidFill>
              <a:latin typeface="Impact" panose="020B0806030902050204" pitchFamily="34" charset="0"/>
              <a:cs typeface="Arial" pitchFamily="34" charset="0"/>
            </a:endParaRPr>
          </a:p>
        </p:txBody>
      </p:sp>
      <p:sp>
        <p:nvSpPr>
          <p:cNvPr id="6" name="TextBox 5"/>
          <p:cNvSpPr txBox="1"/>
          <p:nvPr/>
        </p:nvSpPr>
        <p:spPr>
          <a:xfrm>
            <a:off x="5490891" y="1459386"/>
            <a:ext cx="3275360" cy="584775"/>
          </a:xfrm>
          <a:prstGeom prst="rect">
            <a:avLst/>
          </a:prstGeom>
          <a:noFill/>
        </p:spPr>
        <p:txBody>
          <a:bodyPr wrap="square" rtlCol="0">
            <a:spAutoFit/>
          </a:bodyPr>
          <a:lstStyle/>
          <a:p>
            <a:r>
              <a:rPr lang="en-US" sz="3200" dirty="0">
                <a:ln>
                  <a:solidFill>
                    <a:schemeClr val="tx1"/>
                  </a:solidFill>
                </a:ln>
                <a:solidFill>
                  <a:schemeClr val="bg1"/>
                </a:solidFill>
                <a:latin typeface="Impact" panose="020B0806030902050204" pitchFamily="34" charset="0"/>
                <a:cs typeface="Arial" pitchFamily="34" charset="0"/>
              </a:rPr>
              <a:t>BRACE YOURSELVES</a:t>
            </a:r>
            <a:endParaRPr lang="en-US" sz="3200" dirty="0">
              <a:ln w="12700">
                <a:solidFill>
                  <a:schemeClr val="tx1"/>
                </a:solidFill>
              </a:ln>
              <a:solidFill>
                <a:schemeClr val="bg1"/>
              </a:solidFill>
              <a:latin typeface="Impact" panose="020B0806030902050204" pitchFamily="34" charset="0"/>
              <a:cs typeface="Arial" pitchFamily="34" charset="0"/>
            </a:endParaRPr>
          </a:p>
        </p:txBody>
      </p:sp>
    </p:spTree>
    <p:extLst>
      <p:ext uri="{BB962C8B-B14F-4D97-AF65-F5344CB8AC3E}">
        <p14:creationId xmlns:p14="http://schemas.microsoft.com/office/powerpoint/2010/main" val="73857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Cost of Owning a Mess</a:t>
            </a:r>
          </a:p>
        </p:txBody>
      </p:sp>
      <p:sp>
        <p:nvSpPr>
          <p:cNvPr id="3" name="Content Placeholder 2"/>
          <p:cNvSpPr>
            <a:spLocks noGrp="1"/>
          </p:cNvSpPr>
          <p:nvPr>
            <p:ph idx="1"/>
          </p:nvPr>
        </p:nvSpPr>
        <p:spPr>
          <a:xfrm>
            <a:off x="457199" y="1123720"/>
            <a:ext cx="8617227" cy="2402245"/>
          </a:xfrm>
        </p:spPr>
        <p:txBody>
          <a:bodyPr>
            <a:normAutofit/>
          </a:bodyPr>
          <a:lstStyle/>
          <a:p>
            <a:r>
              <a:rPr lang="en-US" dirty="0"/>
              <a:t>Been programming for awhile?</a:t>
            </a:r>
          </a:p>
          <a:p>
            <a:r>
              <a:rPr lang="en-US" dirty="0"/>
              <a:t>Been slowed down by a large complex messy codebase?</a:t>
            </a:r>
          </a:p>
          <a:p>
            <a:r>
              <a:rPr lang="en-US" dirty="0"/>
              <a:t>Over time, codebase grows large, more difficult to clean up.</a:t>
            </a:r>
          </a:p>
          <a:p>
            <a:r>
              <a:rPr lang="en-US" dirty="0"/>
              <a:t>As mess builds:</a:t>
            </a:r>
          </a:p>
          <a:p>
            <a:pPr lvl="1"/>
            <a:r>
              <a:rPr lang="en-US" dirty="0"/>
              <a:t>Productivity of team decreases</a:t>
            </a:r>
          </a:p>
          <a:p>
            <a:pPr lvl="1"/>
            <a:r>
              <a:rPr lang="en-US" dirty="0"/>
              <a:t>Code grows more </a:t>
            </a:r>
            <a:r>
              <a:rPr lang="en-US" b="1" dirty="0"/>
              <a:t>$$$$</a:t>
            </a:r>
            <a:r>
              <a:rPr lang="en-US" dirty="0"/>
              <a:t> to maintain over time</a:t>
            </a:r>
          </a:p>
        </p:txBody>
      </p:sp>
      <p:pic>
        <p:nvPicPr>
          <p:cNvPr id="1028" name="Picture 4" descr="http://ptgmedia.pearsoncmg.com/images/chap1_9780132350884/elementLinks/1-4fig_mart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03" y="3673305"/>
            <a:ext cx="6618297" cy="280910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526773" y="5671746"/>
            <a:ext cx="8617227" cy="957999"/>
          </a:xfrm>
          <a:prstGeom prst="rect">
            <a:avLst/>
          </a:prstGeom>
        </p:spPr>
        <p:txBody>
          <a:bodyPr>
            <a:normAutofit/>
          </a:bodyPr>
          <a:lstStyle>
            <a:lvl1pPr marL="342900" indent="-342900" algn="l" defTabSz="457200" rtl="0" eaLnBrk="1" latinLnBrk="0" hangingPunct="1">
              <a:spcBef>
                <a:spcPts val="600"/>
              </a:spcBef>
              <a:buClr>
                <a:schemeClr val="tx2"/>
              </a:buClr>
              <a:buFont typeface="Arial"/>
              <a:buChar char="•"/>
              <a:defRPr sz="2000" kern="1200">
                <a:solidFill>
                  <a:srgbClr val="00539B"/>
                </a:solidFill>
                <a:latin typeface="Arial"/>
                <a:ea typeface="+mn-ea"/>
                <a:cs typeface="Arial"/>
              </a:defRPr>
            </a:lvl1pPr>
            <a:lvl2pPr marL="742950" indent="-285750" algn="l" defTabSz="457200" rtl="0" eaLnBrk="1" latinLnBrk="0" hangingPunct="1">
              <a:spcBef>
                <a:spcPts val="600"/>
              </a:spcBef>
              <a:buClr>
                <a:schemeClr val="tx2"/>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600"/>
              </a:spcBef>
              <a:buClr>
                <a:schemeClr val="tx2"/>
              </a:buClr>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ts val="600"/>
              </a:spcBef>
              <a:buClr>
                <a:schemeClr val="tx2"/>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ts val="600"/>
              </a:spcBef>
              <a:buClr>
                <a:schemeClr val="tx2"/>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811810920"/>
      </p:ext>
    </p:extLst>
  </p:cSld>
  <p:clrMapOvr>
    <a:masterClrMapping/>
  </p:clrMapOvr>
</p:sld>
</file>

<file path=ppt/theme/theme1.xml><?xml version="1.0" encoding="utf-8"?>
<a:theme xmlns:a="http://schemas.openxmlformats.org/drawingml/2006/main" name="blank">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eneral Slides">
  <a:themeElements>
    <a:clrScheme name="Custom 2">
      <a:dk1>
        <a:sysClr val="windowText" lastClr="000000"/>
      </a:dk1>
      <a:lt1>
        <a:sysClr val="window" lastClr="FFFFFF"/>
      </a:lt1>
      <a:dk2>
        <a:srgbClr val="00539B"/>
      </a:dk2>
      <a:lt2>
        <a:srgbClr val="EEECE1"/>
      </a:lt2>
      <a:accent1>
        <a:srgbClr val="002B5C"/>
      </a:accent1>
      <a:accent2>
        <a:srgbClr val="00539B"/>
      </a:accent2>
      <a:accent3>
        <a:srgbClr val="569BBE"/>
      </a:accent3>
      <a:accent4>
        <a:srgbClr val="78A22F"/>
      </a:accent4>
      <a:accent5>
        <a:srgbClr val="B1BC22"/>
      </a:accent5>
      <a:accent6>
        <a:srgbClr val="72A492"/>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8AF3179C94B14BA335D75F416396F9" ma:contentTypeVersion="1" ma:contentTypeDescription="Create a new document." ma:contentTypeScope="" ma:versionID="2d40e8bdaa3c8bc61bb34735c55a20fd">
  <xsd:schema xmlns:xsd="http://www.w3.org/2001/XMLSchema" xmlns:p="http://schemas.microsoft.com/office/2006/metadata/properties" targetNamespace="http://schemas.microsoft.com/office/2006/metadata/properties" ma:root="true" ma:fieldsID="73e82c1dfc93b2dfb6249b681d5d174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76CFB1C-1488-4E63-8053-FD7FE513C7C4}">
  <ds:schemaRefs>
    <ds:schemaRef ds:uri="http://schemas.microsoft.com/sharepoint/v3/contenttype/forms"/>
  </ds:schemaRefs>
</ds:datastoreItem>
</file>

<file path=customXml/itemProps2.xml><?xml version="1.0" encoding="utf-8"?>
<ds:datastoreItem xmlns:ds="http://schemas.openxmlformats.org/officeDocument/2006/customXml" ds:itemID="{A72378AC-F307-40B4-BDC0-00E141F0A4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F46D0682-A7F9-46AB-9700-0A804272CF78}">
  <ds:schemaRefs>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purl.org/dc/elements/1.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24857</TotalTime>
  <Words>3072</Words>
  <Application>Microsoft Office PowerPoint</Application>
  <PresentationFormat>On-screen Show (4:3)</PresentationFormat>
  <Paragraphs>691</Paragraphs>
  <Slides>76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76</vt:i4>
      </vt:variant>
    </vt:vector>
  </HeadingPairs>
  <TitlesOfParts>
    <vt:vector size="86" baseType="lpstr">
      <vt:lpstr>ＭＳ Ｐゴシック</vt:lpstr>
      <vt:lpstr>Arial</vt:lpstr>
      <vt:lpstr>Calibri</vt:lpstr>
      <vt:lpstr>Consolas</vt:lpstr>
      <vt:lpstr>Courier</vt:lpstr>
      <vt:lpstr>Courier New</vt:lpstr>
      <vt:lpstr>Impact</vt:lpstr>
      <vt:lpstr>Wingdings</vt:lpstr>
      <vt:lpstr>blank</vt:lpstr>
      <vt:lpstr>General Slides</vt:lpstr>
      <vt:lpstr>PowerPoint Presentation</vt:lpstr>
      <vt:lpstr>Agenda</vt:lpstr>
      <vt:lpstr>PowerPoint Presentation</vt:lpstr>
      <vt:lpstr>Darryl Gebert – Career Timeline Summary</vt:lpstr>
      <vt:lpstr>Why Are We Here</vt:lpstr>
      <vt:lpstr>PowerPoint Presentation</vt:lpstr>
      <vt:lpstr>It Starts Out As Clean Code  </vt:lpstr>
      <vt:lpstr>What Does A Mess Look Like?</vt:lpstr>
      <vt:lpstr>Total Cost of Owning a Mess</vt:lpstr>
      <vt:lpstr>Working With Code</vt:lpstr>
      <vt:lpstr>Cost of Software Maintenance</vt:lpstr>
      <vt:lpstr>Principles of Good OO Programming</vt:lpstr>
      <vt:lpstr>Best OO and Agile Development Practices</vt:lpstr>
      <vt:lpstr>The Foundation of  Good Software Design</vt:lpstr>
      <vt:lpstr>PowerPoint Presentation</vt:lpstr>
      <vt:lpstr> Patterns and AntiPatterns</vt:lpstr>
      <vt:lpstr>Code Smells - AntiPattern</vt:lpstr>
      <vt:lpstr>Code Smell Categorizations </vt:lpstr>
      <vt:lpstr>Code Smells (Fowler et al)</vt:lpstr>
      <vt:lpstr>Code Smells by Category</vt:lpstr>
      <vt:lpstr>Code Sample (Java)</vt:lpstr>
      <vt:lpstr>Code Smell Analysis</vt:lpstr>
      <vt:lpstr>Inappropriate Naming</vt:lpstr>
      <vt:lpstr>Inappropriate Naming - Fix</vt:lpstr>
      <vt:lpstr>Duplicated Code</vt:lpstr>
      <vt:lpstr>Duplication  (continued)</vt:lpstr>
      <vt:lpstr>Long Method</vt:lpstr>
      <vt:lpstr>Large Class</vt:lpstr>
      <vt:lpstr>Switch Statements</vt:lpstr>
      <vt:lpstr>Magic Numbers (and Strings)</vt:lpstr>
      <vt:lpstr>Comments</vt:lpstr>
      <vt:lpstr>Comments - Samples </vt:lpstr>
      <vt:lpstr>Comments – Samples (con’t)</vt:lpstr>
      <vt:lpstr>Commented Out Code – “Scar Tissue”</vt:lpstr>
      <vt:lpstr>Good and Bad Comments</vt:lpstr>
      <vt:lpstr>In the world of maintainability - Smaller is Better</vt:lpstr>
      <vt:lpstr>So It Smells, Now What?  </vt:lpstr>
      <vt:lpstr>PowerPoint Presentation</vt:lpstr>
      <vt:lpstr>Refactoring – What the Experts Say</vt:lpstr>
      <vt:lpstr>Refactoring- KEY IDEA</vt:lpstr>
      <vt:lpstr>Why Refactor? – Commitment to Professionalism </vt:lpstr>
      <vt:lpstr>Why Refactor? – Commitment to Professionalism </vt:lpstr>
      <vt:lpstr>PowerPoint Presentation</vt:lpstr>
      <vt:lpstr>PowerPoint Presentation</vt:lpstr>
      <vt:lpstr>Requirements for Refactoring</vt:lpstr>
      <vt:lpstr>Refactorings Catalog (Fowler)</vt:lpstr>
      <vt:lpstr>Smell: Large Class</vt:lpstr>
      <vt:lpstr>Smell: Long Method</vt:lpstr>
      <vt:lpstr>Smell: Switch Statements</vt:lpstr>
      <vt:lpstr>PowerPoint Presentation</vt:lpstr>
      <vt:lpstr>Traditional Refactoring - TDD</vt:lpstr>
      <vt:lpstr>Sure I Refactor, But….</vt:lpstr>
      <vt:lpstr>Two Hats of Agile Programming</vt:lpstr>
      <vt:lpstr>Swapping Hats </vt:lpstr>
      <vt:lpstr>Refactoring Workflows</vt:lpstr>
      <vt:lpstr>1. Traditional TDD</vt:lpstr>
      <vt:lpstr>2. Litter-Pickup</vt:lpstr>
      <vt:lpstr>3. Comprehension</vt:lpstr>
      <vt:lpstr>2 &amp; 3. Litter-pickup and Comprehension</vt:lpstr>
      <vt:lpstr>4. Preparatory</vt:lpstr>
      <vt:lpstr>5. Planned </vt:lpstr>
      <vt:lpstr>6.  Long-Term</vt:lpstr>
      <vt:lpstr>How to Refactor – You Need Good Tools  </vt:lpstr>
      <vt:lpstr>          JetBrains Resharper </vt:lpstr>
      <vt:lpstr>          Jetbrains Rider</vt:lpstr>
      <vt:lpstr>PowerPoint Presentation</vt:lpstr>
      <vt:lpstr>So…. Does Our Code Smell?</vt:lpstr>
      <vt:lpstr>Who wrote this code? (con’t)</vt:lpstr>
      <vt:lpstr>Summary - When to Refactor?</vt:lpstr>
      <vt:lpstr>Summary - When Not to Refactor</vt:lpstr>
      <vt:lpstr>Being a Professional</vt:lpstr>
      <vt:lpstr>Resources</vt:lpstr>
      <vt:lpstr>sourcemaking.com</vt:lpstr>
      <vt:lpstr>refactoring.guru</vt:lpstr>
      <vt:lpstr>Its All About Culture</vt:lpstr>
      <vt:lpstr>Questions?</vt:lpstr>
    </vt:vector>
  </TitlesOfParts>
  <Company>Xcenda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TBlosser</dc:creator>
  <cp:lastModifiedBy>Darryl Gebert</cp:lastModifiedBy>
  <cp:revision>622</cp:revision>
  <cp:lastPrinted>2013-06-12T20:33:11Z</cp:lastPrinted>
  <dcterms:created xsi:type="dcterms:W3CDTF">2013-01-31T22:11:08Z</dcterms:created>
  <dcterms:modified xsi:type="dcterms:W3CDTF">2017-12-23T00:00:41Z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0x010100ED8AF3179C94B14BA335D75F416396F9</vt:lpwstr>
  </property>
  <property fmtid="{D5CDD505-2E9C-101B-9397-08002B2CF9AE}" pid="3" name="NXPowerLiteLastOptimized">
    <vt:lpwstr>1370523</vt:lpwstr>
  </property>
  <property fmtid="{D5CDD505-2E9C-101B-9397-08002B2CF9AE}" pid="4" name="NXPowerLiteSettings">
    <vt:lpwstr>F7000400038000</vt:lpwstr>
  </property>
  <property fmtid="{D5CDD505-2E9C-101B-9397-08002B2CF9AE}" pid="5" name="NXPowerLiteVersion">
    <vt:lpwstr>D5.0.6</vt:lpwstr>
  </property>
</Properties>
</file>